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 id="2147483698" r:id="rId2"/>
  </p:sldMasterIdLst>
  <p:notesMasterIdLst>
    <p:notesMasterId r:id="rId56"/>
  </p:notesMasterIdLst>
  <p:handoutMasterIdLst>
    <p:handoutMasterId r:id="rId57"/>
  </p:handoutMasterIdLst>
  <p:sldIdLst>
    <p:sldId id="265" r:id="rId3"/>
    <p:sldId id="355" r:id="rId4"/>
    <p:sldId id="356" r:id="rId5"/>
    <p:sldId id="348" r:id="rId6"/>
    <p:sldId id="358" r:id="rId7"/>
    <p:sldId id="359" r:id="rId8"/>
    <p:sldId id="349" r:id="rId9"/>
    <p:sldId id="350" r:id="rId10"/>
    <p:sldId id="351" r:id="rId11"/>
    <p:sldId id="352" r:id="rId12"/>
    <p:sldId id="315" r:id="rId13"/>
    <p:sldId id="360" r:id="rId14"/>
    <p:sldId id="353" r:id="rId15"/>
    <p:sldId id="286" r:id="rId16"/>
    <p:sldId id="326" r:id="rId17"/>
    <p:sldId id="328" r:id="rId18"/>
    <p:sldId id="361" r:id="rId19"/>
    <p:sldId id="329" r:id="rId20"/>
    <p:sldId id="330" r:id="rId21"/>
    <p:sldId id="331" r:id="rId22"/>
    <p:sldId id="327" r:id="rId23"/>
    <p:sldId id="335" r:id="rId24"/>
    <p:sldId id="336" r:id="rId25"/>
    <p:sldId id="337" r:id="rId26"/>
    <p:sldId id="332" r:id="rId27"/>
    <p:sldId id="334" r:id="rId28"/>
    <p:sldId id="333" r:id="rId29"/>
    <p:sldId id="338" r:id="rId30"/>
    <p:sldId id="362" r:id="rId31"/>
    <p:sldId id="339" r:id="rId32"/>
    <p:sldId id="340" r:id="rId33"/>
    <p:sldId id="363" r:id="rId34"/>
    <p:sldId id="341" r:id="rId35"/>
    <p:sldId id="364" r:id="rId36"/>
    <p:sldId id="343" r:id="rId37"/>
    <p:sldId id="344" r:id="rId38"/>
    <p:sldId id="345" r:id="rId39"/>
    <p:sldId id="346" r:id="rId40"/>
    <p:sldId id="342" r:id="rId41"/>
    <p:sldId id="365" r:id="rId42"/>
    <p:sldId id="366" r:id="rId43"/>
    <p:sldId id="367" r:id="rId44"/>
    <p:sldId id="368" r:id="rId45"/>
    <p:sldId id="369" r:id="rId46"/>
    <p:sldId id="370" r:id="rId47"/>
    <p:sldId id="322" r:id="rId48"/>
    <p:sldId id="372" r:id="rId49"/>
    <p:sldId id="373" r:id="rId50"/>
    <p:sldId id="323" r:id="rId51"/>
    <p:sldId id="324" r:id="rId52"/>
    <p:sldId id="354" r:id="rId53"/>
    <p:sldId id="316" r:id="rId54"/>
    <p:sldId id="263" r:id="rId5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1">
          <p15:clr>
            <a:srgbClr val="A4A3A4"/>
          </p15:clr>
        </p15:guide>
        <p15:guide id="2" pos="287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1802BE"/>
    <a:srgbClr val="0000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40" autoAdjust="0"/>
    <p:restoredTop sz="94672" autoAdjust="0"/>
  </p:normalViewPr>
  <p:slideViewPr>
    <p:cSldViewPr snapToGrid="0" snapToObjects="1" showGuides="1">
      <p:cViewPr varScale="1">
        <p:scale>
          <a:sx n="81" d="100"/>
          <a:sy n="81" d="100"/>
        </p:scale>
        <p:origin x="102" y="1032"/>
      </p:cViewPr>
      <p:guideLst>
        <p:guide orient="horz" pos="1611"/>
        <p:guide pos="287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handoutMaster" Target="handoutMasters/handout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image" Target="../media/image4.emf"/><Relationship Id="rId4" Type="http://schemas.openxmlformats.org/officeDocument/2006/relationships/image" Target="../media/image7.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 Id="rId4" Type="http://schemas.openxmlformats.org/officeDocument/2006/relationships/image" Target="../media/image48.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image" Target="../media/image51.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3.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 Id="rId6" Type="http://schemas.openxmlformats.org/officeDocument/2006/relationships/image" Target="../media/image64.wmf"/><Relationship Id="rId5" Type="http://schemas.openxmlformats.org/officeDocument/2006/relationships/image" Target="../media/image63.wmf"/><Relationship Id="rId4" Type="http://schemas.openxmlformats.org/officeDocument/2006/relationships/image" Target="../media/image62.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67.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 Id="rId4" Type="http://schemas.openxmlformats.org/officeDocument/2006/relationships/image" Target="../media/image12.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80.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image" Target="../media/image82.wmf"/><Relationship Id="rId5" Type="http://schemas.openxmlformats.org/officeDocument/2006/relationships/image" Target="../media/image86.wmf"/><Relationship Id="rId4" Type="http://schemas.openxmlformats.org/officeDocument/2006/relationships/image" Target="../media/image85.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88.wmf"/><Relationship Id="rId1" Type="http://schemas.openxmlformats.org/officeDocument/2006/relationships/image" Target="../media/image87.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image" Target="../media/image90.e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93.emf"/><Relationship Id="rId1" Type="http://schemas.openxmlformats.org/officeDocument/2006/relationships/image" Target="../media/image9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 Id="rId5" Type="http://schemas.openxmlformats.org/officeDocument/2006/relationships/image" Target="../media/image22.wmf"/><Relationship Id="rId4" Type="http://schemas.openxmlformats.org/officeDocument/2006/relationships/image" Target="../media/image21.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image" Target="../media/image25.wmf"/><Relationship Id="rId7" Type="http://schemas.openxmlformats.org/officeDocument/2006/relationships/image" Target="../media/image29.wmf"/><Relationship Id="rId2" Type="http://schemas.openxmlformats.org/officeDocument/2006/relationships/image" Target="../media/image24.wmf"/><Relationship Id="rId1" Type="http://schemas.openxmlformats.org/officeDocument/2006/relationships/image" Target="../media/image23.wmf"/><Relationship Id="rId6" Type="http://schemas.openxmlformats.org/officeDocument/2006/relationships/image" Target="../media/image28.wmf"/><Relationship Id="rId5" Type="http://schemas.openxmlformats.org/officeDocument/2006/relationships/image" Target="../media/image27.wmf"/><Relationship Id="rId4" Type="http://schemas.openxmlformats.org/officeDocument/2006/relationships/image" Target="../media/image26.wmf"/><Relationship Id="rId9" Type="http://schemas.openxmlformats.org/officeDocument/2006/relationships/image" Target="../media/image31.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image" Target="../media/image33.wmf"/><Relationship Id="rId7" Type="http://schemas.openxmlformats.org/officeDocument/2006/relationships/image" Target="../media/image29.wmf"/><Relationship Id="rId2" Type="http://schemas.openxmlformats.org/officeDocument/2006/relationships/image" Target="../media/image24.wmf"/><Relationship Id="rId1" Type="http://schemas.openxmlformats.org/officeDocument/2006/relationships/image" Target="../media/image23.wmf"/><Relationship Id="rId6" Type="http://schemas.openxmlformats.org/officeDocument/2006/relationships/image" Target="../media/image28.wmf"/><Relationship Id="rId11" Type="http://schemas.openxmlformats.org/officeDocument/2006/relationships/image" Target="../media/image31.wmf"/><Relationship Id="rId5" Type="http://schemas.openxmlformats.org/officeDocument/2006/relationships/image" Target="../media/image27.wmf"/><Relationship Id="rId10" Type="http://schemas.openxmlformats.org/officeDocument/2006/relationships/image" Target="../media/image30.wmf"/><Relationship Id="rId4" Type="http://schemas.openxmlformats.org/officeDocument/2006/relationships/image" Target="../media/image26.wmf"/><Relationship Id="rId9" Type="http://schemas.openxmlformats.org/officeDocument/2006/relationships/image" Target="../media/image3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1.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9412975-4CFD-C441-A244-B7FD9A9579C2}" type="datetimeFigureOut">
              <a:rPr lang="en-US" smtClean="0"/>
              <a:pPr/>
              <a:t>3/19/2024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2D660DC-725D-2A44-9F89-74FE668A9C6B}" type="slidenum">
              <a:rPr lang="en-US" smtClean="0"/>
              <a:pPr/>
              <a:t>‹#›</a:t>
            </a:fld>
            <a:endParaRPr lang="en-US"/>
          </a:p>
        </p:txBody>
      </p:sp>
    </p:spTree>
    <p:extLst>
      <p:ext uri="{BB962C8B-B14F-4D97-AF65-F5344CB8AC3E}">
        <p14:creationId xmlns:p14="http://schemas.microsoft.com/office/powerpoint/2010/main" val="14471254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AFD1C8-470D-774F-8B40-381C3059BD4A}" type="datetimeFigureOut">
              <a:rPr lang="en-US" smtClean="0"/>
              <a:pPr/>
              <a:t>3/19/2024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49711C-DB87-6342-8123-FE7E39EB0067}" type="slidenum">
              <a:rPr lang="en-US" smtClean="0"/>
              <a:pPr/>
              <a:t>‹#›</a:t>
            </a:fld>
            <a:endParaRPr lang="en-US"/>
          </a:p>
        </p:txBody>
      </p:sp>
    </p:spTree>
    <p:extLst>
      <p:ext uri="{BB962C8B-B14F-4D97-AF65-F5344CB8AC3E}">
        <p14:creationId xmlns:p14="http://schemas.microsoft.com/office/powerpoint/2010/main" val="412007329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449711C-DB87-6342-8123-FE7E39EB0067}" type="slidenum">
              <a:rPr lang="en-US" smtClean="0"/>
              <a:pPr/>
              <a:t>26</a:t>
            </a:fld>
            <a:endParaRPr lang="en-US"/>
          </a:p>
        </p:txBody>
      </p:sp>
    </p:spTree>
    <p:extLst>
      <p:ext uri="{BB962C8B-B14F-4D97-AF65-F5344CB8AC3E}">
        <p14:creationId xmlns:p14="http://schemas.microsoft.com/office/powerpoint/2010/main" val="2734938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371600" y="4599335"/>
            <a:ext cx="6400800" cy="228599"/>
          </a:xfrm>
        </p:spPr>
        <p:txBody>
          <a:bodyPr anchor="b" anchorCtr="0">
            <a:normAutofit/>
          </a:bodyPr>
          <a:lstStyle>
            <a:lvl1pPr marL="0" indent="0" algn="ctr">
              <a:buNone/>
              <a:defRPr sz="12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dirty="0" smtClean="0"/>
              <a:t>Редактируемый элемент</a:t>
            </a:r>
            <a:endParaRPr lang="en-US" dirty="0"/>
          </a:p>
        </p:txBody>
      </p:sp>
      <p:sp>
        <p:nvSpPr>
          <p:cNvPr id="7" name="TextBox 6"/>
          <p:cNvSpPr txBox="1"/>
          <p:nvPr userDrawn="1"/>
        </p:nvSpPr>
        <p:spPr>
          <a:xfrm>
            <a:off x="5098416" y="490274"/>
            <a:ext cx="184731" cy="369332"/>
          </a:xfrm>
          <a:prstGeom prst="rect">
            <a:avLst/>
          </a:prstGeom>
          <a:noFill/>
        </p:spPr>
        <p:txBody>
          <a:bodyPr wrap="none" rtlCol="0">
            <a:spAutoFit/>
          </a:bodyPr>
          <a:lstStyle/>
          <a:p>
            <a:endParaRPr lang="en-US" dirty="0"/>
          </a:p>
        </p:txBody>
      </p:sp>
      <p:sp>
        <p:nvSpPr>
          <p:cNvPr id="8" name="TextBox 7"/>
          <p:cNvSpPr txBox="1"/>
          <p:nvPr userDrawn="1"/>
        </p:nvSpPr>
        <p:spPr>
          <a:xfrm>
            <a:off x="5910801" y="42723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782799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57200" y="927382"/>
            <a:ext cx="8229600" cy="620483"/>
          </a:xfrm>
        </p:spPr>
        <p:txBody>
          <a:bodyPr>
            <a:normAutofit/>
          </a:bodyPr>
          <a:lstStyle>
            <a:lvl1pPr>
              <a:defRPr sz="3200"/>
            </a:lvl1pPr>
          </a:lstStyle>
          <a:p>
            <a:r>
              <a:rPr lang="ru-RU" dirty="0" smtClean="0"/>
              <a:t>Заголовок</a:t>
            </a:r>
            <a:endParaRPr lang="en-US" dirty="0"/>
          </a:p>
        </p:txBody>
      </p:sp>
      <p:sp>
        <p:nvSpPr>
          <p:cNvPr id="7" name="Picture Placeholder 10"/>
          <p:cNvSpPr>
            <a:spLocks noGrp="1"/>
          </p:cNvSpPr>
          <p:nvPr>
            <p:ph type="pic" sz="quarter" idx="13"/>
          </p:nvPr>
        </p:nvSpPr>
        <p:spPr>
          <a:xfrm>
            <a:off x="457201" y="1759744"/>
            <a:ext cx="2588883" cy="1063056"/>
          </a:xfrm>
          <a:prstGeom prst="round1Rect">
            <a:avLst>
              <a:gd name="adj" fmla="val 37649"/>
            </a:avLst>
          </a:prstGeom>
          <a:ln>
            <a:noFill/>
          </a:ln>
        </p:spPr>
        <p:txBody>
          <a:bodyPr/>
          <a:lstStyle/>
          <a:p>
            <a:endParaRPr lang="en-US"/>
          </a:p>
        </p:txBody>
      </p:sp>
      <p:sp>
        <p:nvSpPr>
          <p:cNvPr id="8" name="Picture Placeholder 10"/>
          <p:cNvSpPr>
            <a:spLocks noGrp="1"/>
          </p:cNvSpPr>
          <p:nvPr>
            <p:ph type="pic" sz="quarter" idx="15"/>
          </p:nvPr>
        </p:nvSpPr>
        <p:spPr>
          <a:xfrm>
            <a:off x="3276149" y="1759744"/>
            <a:ext cx="2588883" cy="1063056"/>
          </a:xfrm>
          <a:prstGeom prst="round1Rect">
            <a:avLst>
              <a:gd name="adj" fmla="val 37649"/>
            </a:avLst>
          </a:prstGeom>
          <a:ln>
            <a:noFill/>
          </a:ln>
        </p:spPr>
        <p:txBody>
          <a:bodyPr/>
          <a:lstStyle/>
          <a:p>
            <a:endParaRPr lang="en-US"/>
          </a:p>
        </p:txBody>
      </p:sp>
      <p:sp>
        <p:nvSpPr>
          <p:cNvPr id="9" name="Picture Placeholder 10"/>
          <p:cNvSpPr>
            <a:spLocks noGrp="1"/>
          </p:cNvSpPr>
          <p:nvPr>
            <p:ph type="pic" sz="quarter" idx="16"/>
          </p:nvPr>
        </p:nvSpPr>
        <p:spPr>
          <a:xfrm>
            <a:off x="6097917" y="1759744"/>
            <a:ext cx="2588883" cy="1063056"/>
          </a:xfrm>
          <a:prstGeom prst="round1Rect">
            <a:avLst>
              <a:gd name="adj" fmla="val 37649"/>
            </a:avLst>
          </a:prstGeom>
          <a:ln>
            <a:noFill/>
          </a:ln>
        </p:spPr>
        <p:txBody>
          <a:bodyPr/>
          <a:lstStyle/>
          <a:p>
            <a:endParaRPr lang="en-US"/>
          </a:p>
        </p:txBody>
      </p:sp>
      <p:sp>
        <p:nvSpPr>
          <p:cNvPr id="13" name="Text Placeholder 24"/>
          <p:cNvSpPr>
            <a:spLocks noGrp="1"/>
          </p:cNvSpPr>
          <p:nvPr>
            <p:ph type="body" sz="quarter" idx="20" hasCustomPrompt="1"/>
          </p:nvPr>
        </p:nvSpPr>
        <p:spPr>
          <a:xfrm>
            <a:off x="457201" y="2899173"/>
            <a:ext cx="2589213" cy="269081"/>
          </a:xfrm>
        </p:spPr>
        <p:txBody>
          <a:bodyPr>
            <a:normAutofit/>
          </a:bodyPr>
          <a:lstStyle>
            <a:lvl1pPr marL="0" indent="0">
              <a:buFont typeface="Arial"/>
              <a:buNone/>
              <a:defRPr sz="1200"/>
            </a:lvl1pPr>
          </a:lstStyle>
          <a:p>
            <a:pPr lvl="0"/>
            <a:r>
              <a:rPr lang="ru-RU" dirty="0" smtClean="0"/>
              <a:t>Подпись</a:t>
            </a:r>
            <a:endParaRPr lang="en-US" dirty="0"/>
          </a:p>
        </p:txBody>
      </p:sp>
      <p:sp>
        <p:nvSpPr>
          <p:cNvPr id="14" name="Text Placeholder 24"/>
          <p:cNvSpPr>
            <a:spLocks noGrp="1"/>
          </p:cNvSpPr>
          <p:nvPr>
            <p:ph type="body" sz="quarter" idx="21" hasCustomPrompt="1"/>
          </p:nvPr>
        </p:nvSpPr>
        <p:spPr>
          <a:xfrm>
            <a:off x="3275819" y="2899173"/>
            <a:ext cx="2589213" cy="269081"/>
          </a:xfrm>
        </p:spPr>
        <p:txBody>
          <a:bodyPr>
            <a:normAutofit/>
          </a:bodyPr>
          <a:lstStyle>
            <a:lvl1pPr marL="0" indent="0">
              <a:buFont typeface="Arial"/>
              <a:buNone/>
              <a:defRPr sz="1200"/>
            </a:lvl1pPr>
          </a:lstStyle>
          <a:p>
            <a:pPr lvl="0"/>
            <a:r>
              <a:rPr lang="ru-RU" dirty="0" smtClean="0"/>
              <a:t>Подпись</a:t>
            </a:r>
            <a:endParaRPr lang="en-US" dirty="0"/>
          </a:p>
        </p:txBody>
      </p:sp>
      <p:sp>
        <p:nvSpPr>
          <p:cNvPr id="15" name="Text Placeholder 24"/>
          <p:cNvSpPr>
            <a:spLocks noGrp="1"/>
          </p:cNvSpPr>
          <p:nvPr>
            <p:ph type="body" sz="quarter" idx="22" hasCustomPrompt="1"/>
          </p:nvPr>
        </p:nvSpPr>
        <p:spPr>
          <a:xfrm>
            <a:off x="6085706" y="2899173"/>
            <a:ext cx="2589213" cy="269081"/>
          </a:xfrm>
        </p:spPr>
        <p:txBody>
          <a:bodyPr>
            <a:normAutofit/>
          </a:bodyPr>
          <a:lstStyle>
            <a:lvl1pPr marL="0" indent="0">
              <a:buFont typeface="Arial"/>
              <a:buNone/>
              <a:defRPr sz="1200"/>
            </a:lvl1pPr>
          </a:lstStyle>
          <a:p>
            <a:pPr lvl="0"/>
            <a:r>
              <a:rPr lang="ru-RU" dirty="0" smtClean="0"/>
              <a:t>Подпись</a:t>
            </a:r>
            <a:endParaRPr lang="en-US" dirty="0"/>
          </a:p>
        </p:txBody>
      </p:sp>
      <p:sp>
        <p:nvSpPr>
          <p:cNvPr id="19" name="Content Placeholder 2"/>
          <p:cNvSpPr>
            <a:spLocks noGrp="1"/>
          </p:cNvSpPr>
          <p:nvPr>
            <p:ph sz="half" idx="1" hasCustomPrompt="1"/>
          </p:nvPr>
        </p:nvSpPr>
        <p:spPr>
          <a:xfrm>
            <a:off x="457200" y="3319723"/>
            <a:ext cx="4038600" cy="12749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ru-RU" dirty="0" smtClean="0"/>
              <a:t>Первый уровень</a:t>
            </a:r>
          </a:p>
          <a:p>
            <a:pPr lvl="1"/>
            <a:r>
              <a:rPr lang="ru-RU" dirty="0" smtClean="0"/>
              <a:t>Второй уровень</a:t>
            </a:r>
          </a:p>
          <a:p>
            <a:pPr lvl="2"/>
            <a:r>
              <a:rPr lang="ru-RU" dirty="0" smtClean="0"/>
              <a:t>Третий уровень</a:t>
            </a:r>
          </a:p>
          <a:p>
            <a:pPr lvl="3"/>
            <a:r>
              <a:rPr lang="ru-RU" dirty="0" smtClean="0"/>
              <a:t>Пятый уровень</a:t>
            </a:r>
          </a:p>
          <a:p>
            <a:pPr lvl="4"/>
            <a:r>
              <a:rPr lang="ru-RU" dirty="0" smtClean="0"/>
              <a:t>Шестой уровень</a:t>
            </a:r>
            <a:endParaRPr lang="en-US" dirty="0"/>
          </a:p>
        </p:txBody>
      </p:sp>
      <p:sp>
        <p:nvSpPr>
          <p:cNvPr id="20" name="Content Placeholder 3"/>
          <p:cNvSpPr>
            <a:spLocks noGrp="1"/>
          </p:cNvSpPr>
          <p:nvPr>
            <p:ph sz="half" idx="2" hasCustomPrompt="1"/>
          </p:nvPr>
        </p:nvSpPr>
        <p:spPr>
          <a:xfrm>
            <a:off x="4648200" y="3319723"/>
            <a:ext cx="4038600" cy="12749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ru-RU" dirty="0" smtClean="0"/>
              <a:t>Первый уровень</a:t>
            </a:r>
          </a:p>
          <a:p>
            <a:pPr lvl="1"/>
            <a:r>
              <a:rPr lang="ru-RU" dirty="0" smtClean="0"/>
              <a:t>Второй уровень</a:t>
            </a:r>
          </a:p>
          <a:p>
            <a:pPr lvl="2"/>
            <a:r>
              <a:rPr lang="ru-RU" dirty="0" smtClean="0"/>
              <a:t>Третий уровень</a:t>
            </a:r>
          </a:p>
          <a:p>
            <a:pPr lvl="3"/>
            <a:r>
              <a:rPr lang="ru-RU" dirty="0" smtClean="0"/>
              <a:t>Пятый уровень</a:t>
            </a:r>
          </a:p>
          <a:p>
            <a:pPr lvl="4"/>
            <a:r>
              <a:rPr lang="ru-RU" dirty="0" smtClean="0"/>
              <a:t>Шестой уровень</a:t>
            </a:r>
            <a:endParaRPr lang="en-US" dirty="0"/>
          </a:p>
        </p:txBody>
      </p:sp>
      <p:sp>
        <p:nvSpPr>
          <p:cNvPr id="21"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ru-RU" dirty="0" smtClean="0"/>
              <a:t>Колонтитул</a:t>
            </a:r>
            <a:endParaRPr lang="en-US" dirty="0"/>
          </a:p>
        </p:txBody>
      </p:sp>
    </p:spTree>
    <p:extLst>
      <p:ext uri="{BB962C8B-B14F-4D97-AF65-F5344CB8AC3E}">
        <p14:creationId xmlns:p14="http://schemas.microsoft.com/office/powerpoint/2010/main" val="19632993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457200" y="927382"/>
            <a:ext cx="8229600" cy="620483"/>
          </a:xfrm>
        </p:spPr>
        <p:txBody>
          <a:bodyPr>
            <a:normAutofit/>
          </a:bodyPr>
          <a:lstStyle>
            <a:lvl1pPr>
              <a:defRPr sz="3200"/>
            </a:lvl1pPr>
          </a:lstStyle>
          <a:p>
            <a:r>
              <a:rPr lang="ru-RU" dirty="0" smtClean="0"/>
              <a:t>Заголовок</a:t>
            </a:r>
            <a:endParaRPr lang="en-US" dirty="0"/>
          </a:p>
        </p:txBody>
      </p:sp>
      <p:sp>
        <p:nvSpPr>
          <p:cNvPr id="16" name="Content Placeholder 2"/>
          <p:cNvSpPr>
            <a:spLocks noGrp="1"/>
          </p:cNvSpPr>
          <p:nvPr>
            <p:ph sz="half" idx="1" hasCustomPrompt="1"/>
          </p:nvPr>
        </p:nvSpPr>
        <p:spPr>
          <a:xfrm>
            <a:off x="457199" y="1759937"/>
            <a:ext cx="5018388" cy="2943032"/>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dirty="0" smtClean="0"/>
              <a:t>Первый уровень</a:t>
            </a:r>
          </a:p>
          <a:p>
            <a:pPr lvl="1"/>
            <a:r>
              <a:rPr lang="ru-RU" dirty="0" smtClean="0"/>
              <a:t>Второй уровень</a:t>
            </a:r>
          </a:p>
          <a:p>
            <a:pPr lvl="2"/>
            <a:r>
              <a:rPr lang="ru-RU" dirty="0" smtClean="0"/>
              <a:t>Третий уровень</a:t>
            </a:r>
          </a:p>
          <a:p>
            <a:pPr lvl="3"/>
            <a:r>
              <a:rPr lang="ru-RU" dirty="0" smtClean="0"/>
              <a:t>Пятый уровень</a:t>
            </a:r>
          </a:p>
          <a:p>
            <a:pPr lvl="4"/>
            <a:r>
              <a:rPr lang="ru-RU" dirty="0" smtClean="0"/>
              <a:t>Шестой уровень</a:t>
            </a:r>
            <a:endParaRPr lang="en-US" dirty="0"/>
          </a:p>
        </p:txBody>
      </p:sp>
      <p:sp>
        <p:nvSpPr>
          <p:cNvPr id="18" name="Picture Placeholder 10"/>
          <p:cNvSpPr>
            <a:spLocks noGrp="1"/>
          </p:cNvSpPr>
          <p:nvPr>
            <p:ph type="pic" sz="quarter" idx="11"/>
          </p:nvPr>
        </p:nvSpPr>
        <p:spPr>
          <a:xfrm>
            <a:off x="5659439" y="1770130"/>
            <a:ext cx="3036565" cy="2919036"/>
          </a:xfrm>
          <a:custGeom>
            <a:avLst/>
            <a:gdLst>
              <a:gd name="connsiteX0" fmla="*/ 0 w 3027362"/>
              <a:gd name="connsiteY0" fmla="*/ 0 h 1885950"/>
              <a:gd name="connsiteX1" fmla="*/ 2528981 w 3027362"/>
              <a:gd name="connsiteY1" fmla="*/ 0 h 1885950"/>
              <a:gd name="connsiteX2" fmla="*/ 3027362 w 3027362"/>
              <a:gd name="connsiteY2" fmla="*/ 498381 h 1885950"/>
              <a:gd name="connsiteX3" fmla="*/ 3027362 w 3027362"/>
              <a:gd name="connsiteY3" fmla="*/ 1885950 h 1885950"/>
              <a:gd name="connsiteX4" fmla="*/ 0 w 3027362"/>
              <a:gd name="connsiteY4" fmla="*/ 1885950 h 1885950"/>
              <a:gd name="connsiteX5" fmla="*/ 0 w 3027362"/>
              <a:gd name="connsiteY5" fmla="*/ 0 h 1885950"/>
              <a:gd name="connsiteX0" fmla="*/ 0 w 3036565"/>
              <a:gd name="connsiteY0" fmla="*/ 0 h 3892048"/>
              <a:gd name="connsiteX1" fmla="*/ 2528981 w 3036565"/>
              <a:gd name="connsiteY1" fmla="*/ 0 h 3892048"/>
              <a:gd name="connsiteX2" fmla="*/ 3027362 w 3036565"/>
              <a:gd name="connsiteY2" fmla="*/ 498381 h 3892048"/>
              <a:gd name="connsiteX3" fmla="*/ 3036565 w 3036565"/>
              <a:gd name="connsiteY3" fmla="*/ 3892048 h 3892048"/>
              <a:gd name="connsiteX4" fmla="*/ 0 w 3036565"/>
              <a:gd name="connsiteY4" fmla="*/ 1885950 h 3892048"/>
              <a:gd name="connsiteX5" fmla="*/ 0 w 3036565"/>
              <a:gd name="connsiteY5" fmla="*/ 0 h 3892048"/>
              <a:gd name="connsiteX0" fmla="*/ 0 w 3036565"/>
              <a:gd name="connsiteY0" fmla="*/ 0 h 3892048"/>
              <a:gd name="connsiteX1" fmla="*/ 2528981 w 3036565"/>
              <a:gd name="connsiteY1" fmla="*/ 0 h 3892048"/>
              <a:gd name="connsiteX2" fmla="*/ 3027362 w 3036565"/>
              <a:gd name="connsiteY2" fmla="*/ 498381 h 3892048"/>
              <a:gd name="connsiteX3" fmla="*/ 3036565 w 3036565"/>
              <a:gd name="connsiteY3" fmla="*/ 3892048 h 3892048"/>
              <a:gd name="connsiteX4" fmla="*/ 9203 w 3036565"/>
              <a:gd name="connsiteY4" fmla="*/ 3892047 h 3892048"/>
              <a:gd name="connsiteX5" fmla="*/ 0 w 3036565"/>
              <a:gd name="connsiteY5" fmla="*/ 0 h 389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6565" h="3892048">
                <a:moveTo>
                  <a:pt x="0" y="0"/>
                </a:moveTo>
                <a:lnTo>
                  <a:pt x="2528981" y="0"/>
                </a:lnTo>
                <a:cubicBezTo>
                  <a:pt x="2804229" y="0"/>
                  <a:pt x="3027362" y="223133"/>
                  <a:pt x="3027362" y="498381"/>
                </a:cubicBezTo>
                <a:cubicBezTo>
                  <a:pt x="3030430" y="1629603"/>
                  <a:pt x="3033497" y="2760826"/>
                  <a:pt x="3036565" y="3892048"/>
                </a:cubicBezTo>
                <a:lnTo>
                  <a:pt x="9203" y="3892047"/>
                </a:lnTo>
                <a:cubicBezTo>
                  <a:pt x="6135" y="2594698"/>
                  <a:pt x="3068" y="1297349"/>
                  <a:pt x="0" y="0"/>
                </a:cubicBezTo>
                <a:close/>
              </a:path>
            </a:pathLst>
          </a:custGeom>
          <a:ln>
            <a:noFill/>
          </a:ln>
        </p:spPr>
        <p:txBody>
          <a:bodyPr/>
          <a:lstStyle/>
          <a:p>
            <a:endParaRPr lang="en-US"/>
          </a:p>
        </p:txBody>
      </p:sp>
      <p:sp>
        <p:nvSpPr>
          <p:cNvPr id="1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ru-RU" dirty="0" smtClean="0"/>
              <a:t>Колонтитул</a:t>
            </a:r>
            <a:endParaRPr lang="en-US" dirty="0"/>
          </a:p>
        </p:txBody>
      </p:sp>
    </p:spTree>
    <p:extLst>
      <p:ext uri="{BB962C8B-B14F-4D97-AF65-F5344CB8AC3E}">
        <p14:creationId xmlns:p14="http://schemas.microsoft.com/office/powerpoint/2010/main" val="19559113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1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ru-RU" dirty="0" smtClean="0"/>
              <a:t>Колонтитул</a:t>
            </a:r>
            <a:endParaRPr lang="en-US" dirty="0"/>
          </a:p>
        </p:txBody>
      </p:sp>
    </p:spTree>
    <p:extLst>
      <p:ext uri="{BB962C8B-B14F-4D97-AF65-F5344CB8AC3E}">
        <p14:creationId xmlns:p14="http://schemas.microsoft.com/office/powerpoint/2010/main" val="545387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371600" y="4599335"/>
            <a:ext cx="6400800" cy="228599"/>
          </a:xfrm>
        </p:spPr>
        <p:txBody>
          <a:bodyPr anchor="b" anchorCtr="0">
            <a:normAutofit/>
          </a:bodyPr>
          <a:lstStyle>
            <a:lvl1pPr marL="0" indent="0" algn="ctr">
              <a:buNone/>
              <a:defRPr sz="12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dirty="0" smtClean="0"/>
              <a:t>Город и год</a:t>
            </a:r>
            <a:endParaRPr lang="en-US" dirty="0"/>
          </a:p>
        </p:txBody>
      </p:sp>
      <p:sp>
        <p:nvSpPr>
          <p:cNvPr id="7" name="TextBox 6"/>
          <p:cNvSpPr txBox="1"/>
          <p:nvPr userDrawn="1"/>
        </p:nvSpPr>
        <p:spPr>
          <a:xfrm>
            <a:off x="5098416" y="490274"/>
            <a:ext cx="184731" cy="369332"/>
          </a:xfrm>
          <a:prstGeom prst="rect">
            <a:avLst/>
          </a:prstGeom>
          <a:noFill/>
        </p:spPr>
        <p:txBody>
          <a:bodyPr wrap="none" rtlCol="0">
            <a:spAutoFit/>
          </a:bodyPr>
          <a:lstStyle/>
          <a:p>
            <a:endParaRPr lang="en-US" dirty="0"/>
          </a:p>
        </p:txBody>
      </p:sp>
      <p:sp>
        <p:nvSpPr>
          <p:cNvPr id="8" name="TextBox 7"/>
          <p:cNvSpPr txBox="1"/>
          <p:nvPr userDrawn="1"/>
        </p:nvSpPr>
        <p:spPr>
          <a:xfrm>
            <a:off x="5910801" y="427239"/>
            <a:ext cx="184731" cy="369332"/>
          </a:xfrm>
          <a:prstGeom prst="rect">
            <a:avLst/>
          </a:prstGeom>
          <a:noFill/>
        </p:spPr>
        <p:txBody>
          <a:bodyPr wrap="none" rtlCol="0">
            <a:spAutoFit/>
          </a:bodyPr>
          <a:lstStyle/>
          <a:p>
            <a:endParaRPr lang="en-US" dirty="0"/>
          </a:p>
        </p:txBody>
      </p:sp>
      <p:sp>
        <p:nvSpPr>
          <p:cNvPr id="6" name="Title 1"/>
          <p:cNvSpPr>
            <a:spLocks noGrp="1"/>
          </p:cNvSpPr>
          <p:nvPr>
            <p:ph type="title" hasCustomPrompt="1"/>
          </p:nvPr>
        </p:nvSpPr>
        <p:spPr>
          <a:xfrm>
            <a:off x="1371600" y="2926326"/>
            <a:ext cx="6400800" cy="705749"/>
          </a:xfrm>
        </p:spPr>
        <p:txBody>
          <a:bodyPr anchor="b">
            <a:normAutofit/>
          </a:bodyPr>
          <a:lstStyle>
            <a:lvl1pPr algn="ctr">
              <a:defRPr sz="3200" b="0">
                <a:solidFill>
                  <a:schemeClr val="bg1"/>
                </a:solidFill>
              </a:defRPr>
            </a:lvl1pPr>
          </a:lstStyle>
          <a:p>
            <a:r>
              <a:rPr lang="ru-RU" dirty="0" smtClean="0"/>
              <a:t>Название презентации</a:t>
            </a:r>
            <a:endParaRPr lang="en-US" dirty="0"/>
          </a:p>
        </p:txBody>
      </p:sp>
      <p:sp>
        <p:nvSpPr>
          <p:cNvPr id="10" name="Text Placeholder 5"/>
          <p:cNvSpPr>
            <a:spLocks noGrp="1"/>
          </p:cNvSpPr>
          <p:nvPr>
            <p:ph type="body" sz="quarter" idx="10" hasCustomPrompt="1"/>
          </p:nvPr>
        </p:nvSpPr>
        <p:spPr>
          <a:xfrm>
            <a:off x="1371600" y="3637205"/>
            <a:ext cx="6400800" cy="462905"/>
          </a:xfrm>
        </p:spPr>
        <p:txBody>
          <a:bodyPr>
            <a:normAutofit/>
          </a:bodyPr>
          <a:lstStyle>
            <a:lvl1pPr marL="0" indent="0" algn="ctr">
              <a:buFontTx/>
              <a:buNone/>
              <a:defRPr sz="1600" baseline="0">
                <a:solidFill>
                  <a:schemeClr val="bg1"/>
                </a:solidFill>
              </a:defRPr>
            </a:lvl1pPr>
            <a:lvl2pPr marL="457200" indent="0" algn="l">
              <a:buFontTx/>
              <a:buNone/>
              <a:defRPr/>
            </a:lvl2pPr>
            <a:lvl3pPr marL="914400" indent="0" algn="l">
              <a:buFontTx/>
              <a:buNone/>
              <a:defRPr/>
            </a:lvl3pPr>
            <a:lvl4pPr marL="1371600" indent="0" algn="l">
              <a:buFontTx/>
              <a:buNone/>
              <a:defRPr/>
            </a:lvl4pPr>
            <a:lvl5pPr marL="1828800" indent="0" algn="l">
              <a:buFontTx/>
              <a:buNone/>
              <a:defRPr/>
            </a:lvl5pPr>
          </a:lstStyle>
          <a:p>
            <a:pPr lvl="0"/>
            <a:r>
              <a:rPr lang="ru-RU" dirty="0" smtClean="0"/>
              <a:t>Имя и контактные данные автора</a:t>
            </a:r>
            <a:endParaRPr lang="en-US" dirty="0" smtClean="0"/>
          </a:p>
        </p:txBody>
      </p:sp>
    </p:spTree>
    <p:extLst>
      <p:ext uri="{BB962C8B-B14F-4D97-AF65-F5344CB8AC3E}">
        <p14:creationId xmlns:p14="http://schemas.microsoft.com/office/powerpoint/2010/main" val="4130845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4693" y="997421"/>
            <a:ext cx="5965438" cy="1488969"/>
          </a:xfrm>
        </p:spPr>
        <p:txBody>
          <a:bodyPr anchor="b">
            <a:normAutofit/>
          </a:bodyPr>
          <a:lstStyle>
            <a:lvl1pPr>
              <a:defRPr sz="3200" b="0"/>
            </a:lvl1pPr>
          </a:lstStyle>
          <a:p>
            <a:r>
              <a:rPr lang="ru-RU" dirty="0" smtClean="0"/>
              <a:t>Название презентации</a:t>
            </a:r>
            <a:endParaRPr lang="en-US" dirty="0"/>
          </a:p>
        </p:txBody>
      </p:sp>
      <p:sp>
        <p:nvSpPr>
          <p:cNvPr id="6" name="Text Placeholder 5"/>
          <p:cNvSpPr>
            <a:spLocks noGrp="1"/>
          </p:cNvSpPr>
          <p:nvPr>
            <p:ph type="body" sz="quarter" idx="10" hasCustomPrompt="1"/>
          </p:nvPr>
        </p:nvSpPr>
        <p:spPr>
          <a:xfrm>
            <a:off x="765697" y="2571750"/>
            <a:ext cx="5965825" cy="1652588"/>
          </a:xfrm>
        </p:spPr>
        <p:txBody>
          <a:bodyPr>
            <a:normAutofit/>
          </a:bodyPr>
          <a:lstStyle>
            <a:lvl1pPr marL="0" indent="0" algn="l">
              <a:buFontTx/>
              <a:buNone/>
              <a:defRPr sz="1600"/>
            </a:lvl1pPr>
            <a:lvl2pPr marL="457200" indent="0" algn="l">
              <a:buFontTx/>
              <a:buNone/>
              <a:defRPr/>
            </a:lvl2pPr>
            <a:lvl3pPr marL="914400" indent="0" algn="l">
              <a:buFontTx/>
              <a:buNone/>
              <a:defRPr/>
            </a:lvl3pPr>
            <a:lvl4pPr marL="1371600" indent="0" algn="l">
              <a:buFontTx/>
              <a:buNone/>
              <a:defRPr/>
            </a:lvl4pPr>
            <a:lvl5pPr marL="1828800" indent="0" algn="l">
              <a:buFontTx/>
              <a:buNone/>
              <a:defRPr/>
            </a:lvl5pPr>
          </a:lstStyle>
          <a:p>
            <a:pPr lvl="0"/>
            <a:r>
              <a:rPr lang="ru-RU" dirty="0" smtClean="0"/>
              <a:t>Имя и контактные данные автора</a:t>
            </a:r>
            <a:endParaRPr lang="en-US" dirty="0" smtClean="0"/>
          </a:p>
        </p:txBody>
      </p:sp>
    </p:spTree>
    <p:extLst>
      <p:ext uri="{BB962C8B-B14F-4D97-AF65-F5344CB8AC3E}">
        <p14:creationId xmlns:p14="http://schemas.microsoft.com/office/powerpoint/2010/main" val="821411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9144000" cy="5143500"/>
          </a:xfrm>
        </p:spPr>
        <p:txBody>
          <a:bodyPr anchor="ctr"/>
          <a:lstStyle>
            <a:lvl1pPr algn="ctr">
              <a:defRPr/>
            </a:lvl1pPr>
          </a:lstStyle>
          <a:p>
            <a:endParaRPr lang="en-US" dirty="0"/>
          </a:p>
        </p:txBody>
      </p:sp>
      <p:sp>
        <p:nvSpPr>
          <p:cNvPr id="2" name="Title 1"/>
          <p:cNvSpPr>
            <a:spLocks noGrp="1"/>
          </p:cNvSpPr>
          <p:nvPr>
            <p:ph type="title" hasCustomPrompt="1"/>
          </p:nvPr>
        </p:nvSpPr>
        <p:spPr>
          <a:xfrm>
            <a:off x="743140" y="927382"/>
            <a:ext cx="2713244" cy="1644368"/>
          </a:xfrm>
        </p:spPr>
        <p:txBody>
          <a:bodyPr anchor="t" anchorCtr="0">
            <a:normAutofit/>
          </a:bodyPr>
          <a:lstStyle>
            <a:lvl1pPr>
              <a:defRPr sz="2800" baseline="0">
                <a:solidFill>
                  <a:srgbClr val="FFFFFF"/>
                </a:solidFill>
              </a:defRPr>
            </a:lvl1pPr>
          </a:lstStyle>
          <a:p>
            <a:r>
              <a:rPr lang="ru-RU" dirty="0" smtClean="0"/>
              <a:t>Место для заголовка</a:t>
            </a:r>
            <a:endParaRPr lang="en-US" dirty="0"/>
          </a:p>
        </p:txBody>
      </p:sp>
    </p:spTree>
    <p:extLst>
      <p:ext uri="{BB962C8B-B14F-4D97-AF65-F5344CB8AC3E}">
        <p14:creationId xmlns:p14="http://schemas.microsoft.com/office/powerpoint/2010/main" val="2541825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Финал">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57200" y="2010279"/>
            <a:ext cx="8229600" cy="620483"/>
          </a:xfrm>
        </p:spPr>
        <p:txBody>
          <a:bodyPr>
            <a:normAutofit/>
          </a:bodyPr>
          <a:lstStyle>
            <a:lvl1pPr algn="ctr">
              <a:defRPr sz="3200">
                <a:solidFill>
                  <a:schemeClr val="bg1"/>
                </a:solidFill>
              </a:defRPr>
            </a:lvl1pPr>
          </a:lstStyle>
          <a:p>
            <a:r>
              <a:rPr lang="ru-RU" dirty="0" smtClean="0"/>
              <a:t>Спасибо за внимание!</a:t>
            </a:r>
            <a:endParaRPr lang="en-US" dirty="0"/>
          </a:p>
        </p:txBody>
      </p:sp>
      <p:sp>
        <p:nvSpPr>
          <p:cNvPr id="8" name="Text Placeholder 7"/>
          <p:cNvSpPr>
            <a:spLocks noGrp="1"/>
          </p:cNvSpPr>
          <p:nvPr>
            <p:ph type="body" sz="quarter" idx="10" hasCustomPrompt="1"/>
          </p:nvPr>
        </p:nvSpPr>
        <p:spPr>
          <a:xfrm>
            <a:off x="457200" y="2787704"/>
            <a:ext cx="8229600" cy="594122"/>
          </a:xfrm>
        </p:spPr>
        <p:txBody>
          <a:bodyPr/>
          <a:lstStyle>
            <a:lvl1pPr marL="0" indent="0" algn="ctr">
              <a:buFontTx/>
              <a:buNone/>
              <a:defRPr>
                <a:solidFill>
                  <a:srgbClr val="FFFFFF"/>
                </a:solidFill>
              </a:defRPr>
            </a:lvl1pPr>
            <a:lvl2pPr marL="457200" indent="0" algn="ctr">
              <a:buFontTx/>
              <a:buNone/>
              <a:defRPr>
                <a:solidFill>
                  <a:srgbClr val="FFFFFF"/>
                </a:solidFill>
              </a:defRPr>
            </a:lvl2pPr>
            <a:lvl3pPr marL="914400" indent="0" algn="ctr">
              <a:buFontTx/>
              <a:buNone/>
              <a:defRPr>
                <a:solidFill>
                  <a:srgbClr val="FFFFFF"/>
                </a:solidFill>
              </a:defRPr>
            </a:lvl3pPr>
            <a:lvl4pPr marL="1371600" indent="0" algn="ctr">
              <a:buFontTx/>
              <a:buNone/>
              <a:defRPr>
                <a:solidFill>
                  <a:srgbClr val="FFFFFF"/>
                </a:solidFill>
              </a:defRPr>
            </a:lvl4pPr>
            <a:lvl5pPr marL="1828800" indent="0" algn="ctr">
              <a:buFontTx/>
              <a:buNone/>
              <a:defRPr>
                <a:solidFill>
                  <a:srgbClr val="FFFFFF"/>
                </a:solidFill>
              </a:defRPr>
            </a:lvl5pPr>
          </a:lstStyle>
          <a:p>
            <a:pPr lvl="0"/>
            <a:r>
              <a:rPr lang="ru-RU" dirty="0" smtClean="0"/>
              <a:t>Контактные данные</a:t>
            </a:r>
            <a:endParaRPr lang="en-US" dirty="0" smtClean="0"/>
          </a:p>
        </p:txBody>
      </p:sp>
    </p:spTree>
    <p:extLst>
      <p:ext uri="{BB962C8B-B14F-4D97-AF65-F5344CB8AC3E}">
        <p14:creationId xmlns:p14="http://schemas.microsoft.com/office/powerpoint/2010/main" val="2320221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2" name="Content Placeholder 2"/>
          <p:cNvSpPr>
            <a:spLocks noGrp="1"/>
          </p:cNvSpPr>
          <p:nvPr>
            <p:ph sz="half" idx="1" hasCustomPrompt="1"/>
          </p:nvPr>
        </p:nvSpPr>
        <p:spPr>
          <a:xfrm>
            <a:off x="457200" y="1746133"/>
            <a:ext cx="6273934" cy="2848490"/>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dirty="0" smtClean="0"/>
              <a:t>Первый уровень</a:t>
            </a:r>
          </a:p>
          <a:p>
            <a:pPr lvl="1"/>
            <a:r>
              <a:rPr lang="ru-RU" dirty="0" smtClean="0"/>
              <a:t>Второй уровень</a:t>
            </a:r>
          </a:p>
          <a:p>
            <a:pPr lvl="2"/>
            <a:r>
              <a:rPr lang="ru-RU" dirty="0" smtClean="0"/>
              <a:t>Третий уровень</a:t>
            </a:r>
          </a:p>
          <a:p>
            <a:pPr lvl="3"/>
            <a:r>
              <a:rPr lang="ru-RU" dirty="0" smtClean="0"/>
              <a:t>Пятый уровень</a:t>
            </a:r>
          </a:p>
          <a:p>
            <a:pPr lvl="4"/>
            <a:r>
              <a:rPr lang="ru-RU" dirty="0" smtClean="0"/>
              <a:t>Шестой уровень</a:t>
            </a:r>
            <a:endParaRPr lang="en-US" dirty="0"/>
          </a:p>
        </p:txBody>
      </p:sp>
      <p:sp>
        <p:nvSpPr>
          <p:cNvPr id="14"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ru-RU" dirty="0" smtClean="0"/>
              <a:t>Колонтитул</a:t>
            </a:r>
            <a:endParaRPr lang="en-US" dirty="0"/>
          </a:p>
        </p:txBody>
      </p:sp>
      <p:sp>
        <p:nvSpPr>
          <p:cNvPr id="6" name="Title Placeholder 1"/>
          <p:cNvSpPr>
            <a:spLocks noGrp="1"/>
          </p:cNvSpPr>
          <p:nvPr>
            <p:ph type="title"/>
          </p:nvPr>
        </p:nvSpPr>
        <p:spPr>
          <a:xfrm>
            <a:off x="457200" y="927382"/>
            <a:ext cx="8229600" cy="620483"/>
          </a:xfrm>
          <a:prstGeom prst="rect">
            <a:avLst/>
          </a:prstGeom>
        </p:spPr>
        <p:txBody>
          <a:bodyPr vert="horz" lIns="91440" tIns="45720" rIns="91440" bIns="45720" rtlCol="0" anchor="ctr">
            <a:normAutofit/>
          </a:bodyPr>
          <a:lstStyle/>
          <a:p>
            <a:r>
              <a:rPr lang="ru-RU" dirty="0" smtClean="0"/>
              <a:t>Заголовок</a:t>
            </a:r>
            <a:endParaRPr lang="en-US" dirty="0"/>
          </a:p>
        </p:txBody>
      </p:sp>
    </p:spTree>
    <p:extLst>
      <p:ext uri="{BB962C8B-B14F-4D97-AF65-F5344CB8AC3E}">
        <p14:creationId xmlns:p14="http://schemas.microsoft.com/office/powerpoint/2010/main" val="3941284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kfql">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1759937"/>
            <a:ext cx="4038600" cy="2834686"/>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dirty="0" smtClean="0"/>
              <a:t>Первый уровень</a:t>
            </a:r>
          </a:p>
          <a:p>
            <a:pPr lvl="1"/>
            <a:r>
              <a:rPr lang="ru-RU" dirty="0" smtClean="0"/>
              <a:t>Второй уровень</a:t>
            </a:r>
          </a:p>
          <a:p>
            <a:pPr lvl="2"/>
            <a:r>
              <a:rPr lang="ru-RU" dirty="0" smtClean="0"/>
              <a:t>Третий уровень</a:t>
            </a:r>
          </a:p>
          <a:p>
            <a:pPr lvl="3"/>
            <a:r>
              <a:rPr lang="ru-RU" dirty="0" smtClean="0"/>
              <a:t>Пятый уровень</a:t>
            </a:r>
          </a:p>
          <a:p>
            <a:pPr lvl="4"/>
            <a:r>
              <a:rPr lang="ru-RU" dirty="0" smtClean="0"/>
              <a:t>Шестой уровень</a:t>
            </a:r>
            <a:endParaRPr lang="en-US" dirty="0"/>
          </a:p>
        </p:txBody>
      </p:sp>
      <p:sp>
        <p:nvSpPr>
          <p:cNvPr id="4" name="Content Placeholder 3"/>
          <p:cNvSpPr>
            <a:spLocks noGrp="1"/>
          </p:cNvSpPr>
          <p:nvPr>
            <p:ph sz="half" idx="2" hasCustomPrompt="1"/>
          </p:nvPr>
        </p:nvSpPr>
        <p:spPr>
          <a:xfrm>
            <a:off x="4648200" y="1759937"/>
            <a:ext cx="4038600" cy="2834686"/>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dirty="0" smtClean="0"/>
              <a:t>Первый уровень</a:t>
            </a:r>
          </a:p>
          <a:p>
            <a:pPr lvl="1"/>
            <a:r>
              <a:rPr lang="ru-RU" dirty="0" smtClean="0"/>
              <a:t>Второй уровень</a:t>
            </a:r>
          </a:p>
          <a:p>
            <a:pPr lvl="2"/>
            <a:r>
              <a:rPr lang="ru-RU" dirty="0" smtClean="0"/>
              <a:t>Третий уровень</a:t>
            </a:r>
          </a:p>
          <a:p>
            <a:pPr lvl="3"/>
            <a:r>
              <a:rPr lang="ru-RU" dirty="0" smtClean="0"/>
              <a:t>Пятый уровень</a:t>
            </a:r>
          </a:p>
          <a:p>
            <a:pPr lvl="4"/>
            <a:r>
              <a:rPr lang="ru-RU" dirty="0" smtClean="0"/>
              <a:t>Шестой уровень</a:t>
            </a:r>
            <a:endParaRPr lang="en-US" dirty="0"/>
          </a:p>
        </p:txBody>
      </p:sp>
      <p:sp>
        <p:nvSpPr>
          <p:cNvPr id="1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ru-RU" dirty="0" smtClean="0"/>
              <a:t>Колонтитул</a:t>
            </a:r>
            <a:endParaRPr lang="en-US" dirty="0"/>
          </a:p>
        </p:txBody>
      </p:sp>
      <p:sp>
        <p:nvSpPr>
          <p:cNvPr id="6" name="Title Placeholder 1"/>
          <p:cNvSpPr>
            <a:spLocks noGrp="1"/>
          </p:cNvSpPr>
          <p:nvPr>
            <p:ph type="title"/>
          </p:nvPr>
        </p:nvSpPr>
        <p:spPr>
          <a:xfrm>
            <a:off x="457200" y="927382"/>
            <a:ext cx="8229600" cy="620483"/>
          </a:xfrm>
          <a:prstGeom prst="rect">
            <a:avLst/>
          </a:prstGeom>
        </p:spPr>
        <p:txBody>
          <a:bodyPr vert="horz" lIns="91440" tIns="45720" rIns="91440" bIns="45720" rtlCol="0" anchor="ctr">
            <a:normAutofit/>
          </a:bodyPr>
          <a:lstStyle/>
          <a:p>
            <a:r>
              <a:rPr lang="ru-RU" dirty="0" smtClean="0"/>
              <a:t>Заголовок</a:t>
            </a:r>
            <a:endParaRPr lang="en-US" dirty="0"/>
          </a:p>
        </p:txBody>
      </p:sp>
    </p:spTree>
    <p:extLst>
      <p:ext uri="{BB962C8B-B14F-4D97-AF65-F5344CB8AC3E}">
        <p14:creationId xmlns:p14="http://schemas.microsoft.com/office/powerpoint/2010/main" val="1251592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Content Placeholder 2"/>
          <p:cNvSpPr>
            <a:spLocks noGrp="1"/>
          </p:cNvSpPr>
          <p:nvPr>
            <p:ph sz="half" idx="1" hasCustomPrompt="1"/>
          </p:nvPr>
        </p:nvSpPr>
        <p:spPr>
          <a:xfrm>
            <a:off x="457199" y="1759937"/>
            <a:ext cx="5018388" cy="2943032"/>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dirty="0" smtClean="0"/>
              <a:t>Первый уровень</a:t>
            </a:r>
          </a:p>
          <a:p>
            <a:pPr lvl="1"/>
            <a:r>
              <a:rPr lang="ru-RU" dirty="0" smtClean="0"/>
              <a:t>Второй уровень</a:t>
            </a:r>
          </a:p>
          <a:p>
            <a:pPr lvl="2"/>
            <a:r>
              <a:rPr lang="ru-RU" dirty="0" smtClean="0"/>
              <a:t>Третий уровень</a:t>
            </a:r>
          </a:p>
          <a:p>
            <a:pPr lvl="3"/>
            <a:r>
              <a:rPr lang="ru-RU" dirty="0" smtClean="0"/>
              <a:t>Пятый уровень</a:t>
            </a:r>
          </a:p>
          <a:p>
            <a:pPr lvl="4"/>
            <a:r>
              <a:rPr lang="ru-RU" dirty="0" smtClean="0"/>
              <a:t>Шестой уровень</a:t>
            </a:r>
            <a:endParaRPr lang="en-US" dirty="0"/>
          </a:p>
        </p:txBody>
      </p:sp>
      <p:sp>
        <p:nvSpPr>
          <p:cNvPr id="11" name="Picture Placeholder 10"/>
          <p:cNvSpPr>
            <a:spLocks noGrp="1"/>
          </p:cNvSpPr>
          <p:nvPr>
            <p:ph type="pic" sz="quarter" idx="10"/>
          </p:nvPr>
        </p:nvSpPr>
        <p:spPr>
          <a:xfrm>
            <a:off x="5659438" y="1759744"/>
            <a:ext cx="3027362" cy="1414463"/>
          </a:xfrm>
          <a:custGeom>
            <a:avLst/>
            <a:gdLst/>
            <a:ahLst/>
            <a:cxnLst/>
            <a:rect l="l" t="t" r="r" b="b"/>
            <a:pathLst>
              <a:path w="3027362" h="1885950">
                <a:moveTo>
                  <a:pt x="0" y="0"/>
                </a:moveTo>
                <a:lnTo>
                  <a:pt x="3027362" y="0"/>
                </a:lnTo>
                <a:lnTo>
                  <a:pt x="3027362" y="1063625"/>
                </a:lnTo>
                <a:lnTo>
                  <a:pt x="3026362" y="1063625"/>
                </a:lnTo>
                <a:lnTo>
                  <a:pt x="3023015" y="1129917"/>
                </a:lnTo>
                <a:cubicBezTo>
                  <a:pt x="2982765" y="1526260"/>
                  <a:pt x="2667672" y="1841353"/>
                  <a:pt x="2271329" y="1881603"/>
                </a:cubicBezTo>
                <a:lnTo>
                  <a:pt x="2205037" y="1884951"/>
                </a:lnTo>
                <a:lnTo>
                  <a:pt x="2205037" y="1885950"/>
                </a:lnTo>
                <a:lnTo>
                  <a:pt x="0" y="1885950"/>
                </a:lnTo>
                <a:close/>
              </a:path>
            </a:pathLst>
          </a:custGeom>
          <a:ln>
            <a:noFill/>
          </a:ln>
        </p:spPr>
        <p:txBody>
          <a:bodyPr/>
          <a:lstStyle/>
          <a:p>
            <a:endParaRPr lang="en-US"/>
          </a:p>
        </p:txBody>
      </p:sp>
      <p:sp>
        <p:nvSpPr>
          <p:cNvPr id="20" name="Picture Placeholder 10"/>
          <p:cNvSpPr>
            <a:spLocks noGrp="1"/>
          </p:cNvSpPr>
          <p:nvPr>
            <p:ph type="pic" sz="quarter" idx="11"/>
          </p:nvPr>
        </p:nvSpPr>
        <p:spPr>
          <a:xfrm>
            <a:off x="5659438" y="3288506"/>
            <a:ext cx="3027362" cy="1414463"/>
          </a:xfrm>
          <a:custGeom>
            <a:avLst/>
            <a:gdLst/>
            <a:ahLst/>
            <a:cxnLst/>
            <a:rect l="l" t="t" r="r" b="b"/>
            <a:pathLst>
              <a:path w="3027362" h="1885950">
                <a:moveTo>
                  <a:pt x="0" y="0"/>
                </a:moveTo>
                <a:lnTo>
                  <a:pt x="3027362" y="0"/>
                </a:lnTo>
                <a:lnTo>
                  <a:pt x="3027362" y="1063625"/>
                </a:lnTo>
                <a:lnTo>
                  <a:pt x="3026362" y="1063625"/>
                </a:lnTo>
                <a:lnTo>
                  <a:pt x="3023015" y="1129917"/>
                </a:lnTo>
                <a:cubicBezTo>
                  <a:pt x="2982765" y="1526260"/>
                  <a:pt x="2667672" y="1841353"/>
                  <a:pt x="2271329" y="1881603"/>
                </a:cubicBezTo>
                <a:lnTo>
                  <a:pt x="2205037" y="1884951"/>
                </a:lnTo>
                <a:lnTo>
                  <a:pt x="2205037" y="1885950"/>
                </a:lnTo>
                <a:lnTo>
                  <a:pt x="0" y="1885950"/>
                </a:lnTo>
                <a:close/>
              </a:path>
            </a:pathLst>
          </a:custGeom>
          <a:ln>
            <a:noFill/>
          </a:ln>
        </p:spPr>
        <p:txBody>
          <a:bodyPr/>
          <a:lstStyle/>
          <a:p>
            <a:endParaRPr lang="en-US"/>
          </a:p>
        </p:txBody>
      </p:sp>
      <p:sp>
        <p:nvSpPr>
          <p:cNvPr id="2" name="Title 1"/>
          <p:cNvSpPr>
            <a:spLocks noGrp="1"/>
          </p:cNvSpPr>
          <p:nvPr>
            <p:ph type="title" hasCustomPrompt="1"/>
          </p:nvPr>
        </p:nvSpPr>
        <p:spPr>
          <a:xfrm>
            <a:off x="457200" y="927498"/>
            <a:ext cx="8229600" cy="620315"/>
          </a:xfrm>
        </p:spPr>
        <p:txBody>
          <a:bodyPr/>
          <a:lstStyle/>
          <a:p>
            <a:r>
              <a:rPr lang="ru-RU" dirty="0" smtClean="0"/>
              <a:t>Заголовок</a:t>
            </a:r>
            <a:endParaRPr lang="en-US" dirty="0"/>
          </a:p>
        </p:txBody>
      </p:sp>
      <p:sp>
        <p:nvSpPr>
          <p:cNvPr id="15"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en-US" dirty="0" smtClean="0"/>
              <a:t>International Students and Scholars Rock</a:t>
            </a:r>
            <a:endParaRPr lang="en-US" dirty="0"/>
          </a:p>
        </p:txBody>
      </p:sp>
    </p:spTree>
    <p:extLst>
      <p:ext uri="{BB962C8B-B14F-4D97-AF65-F5344CB8AC3E}">
        <p14:creationId xmlns:p14="http://schemas.microsoft.com/office/powerpoint/2010/main" val="3025460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57200" y="927382"/>
            <a:ext cx="8229600" cy="620483"/>
          </a:xfrm>
        </p:spPr>
        <p:txBody>
          <a:bodyPr>
            <a:normAutofit/>
          </a:bodyPr>
          <a:lstStyle>
            <a:lvl1pPr>
              <a:defRPr sz="3200"/>
            </a:lvl1pPr>
          </a:lstStyle>
          <a:p>
            <a:r>
              <a:rPr lang="ru-RU" dirty="0" smtClean="0"/>
              <a:t>Заголовок</a:t>
            </a:r>
            <a:endParaRPr lang="en-US" dirty="0"/>
          </a:p>
        </p:txBody>
      </p:sp>
      <p:sp>
        <p:nvSpPr>
          <p:cNvPr id="16" name="Picture Placeholder 10"/>
          <p:cNvSpPr>
            <a:spLocks noGrp="1"/>
          </p:cNvSpPr>
          <p:nvPr>
            <p:ph type="pic" sz="quarter" idx="13"/>
          </p:nvPr>
        </p:nvSpPr>
        <p:spPr>
          <a:xfrm>
            <a:off x="457201" y="1759744"/>
            <a:ext cx="2588883" cy="1063056"/>
          </a:xfrm>
          <a:prstGeom prst="round1Rect">
            <a:avLst>
              <a:gd name="adj" fmla="val 37649"/>
            </a:avLst>
          </a:prstGeom>
          <a:ln>
            <a:noFill/>
          </a:ln>
        </p:spPr>
        <p:txBody>
          <a:bodyPr/>
          <a:lstStyle/>
          <a:p>
            <a:endParaRPr lang="en-US"/>
          </a:p>
        </p:txBody>
      </p:sp>
      <p:sp>
        <p:nvSpPr>
          <p:cNvPr id="18" name="Picture Placeholder 10"/>
          <p:cNvSpPr>
            <a:spLocks noGrp="1"/>
          </p:cNvSpPr>
          <p:nvPr>
            <p:ph type="pic" sz="quarter" idx="15"/>
          </p:nvPr>
        </p:nvSpPr>
        <p:spPr>
          <a:xfrm>
            <a:off x="3276149" y="1759744"/>
            <a:ext cx="2588883" cy="1063056"/>
          </a:xfrm>
          <a:prstGeom prst="round1Rect">
            <a:avLst>
              <a:gd name="adj" fmla="val 37649"/>
            </a:avLst>
          </a:prstGeom>
          <a:ln>
            <a:noFill/>
          </a:ln>
        </p:spPr>
        <p:txBody>
          <a:bodyPr/>
          <a:lstStyle/>
          <a:p>
            <a:endParaRPr lang="en-US"/>
          </a:p>
        </p:txBody>
      </p:sp>
      <p:sp>
        <p:nvSpPr>
          <p:cNvPr id="19" name="Picture Placeholder 10"/>
          <p:cNvSpPr>
            <a:spLocks noGrp="1"/>
          </p:cNvSpPr>
          <p:nvPr>
            <p:ph type="pic" sz="quarter" idx="16"/>
          </p:nvPr>
        </p:nvSpPr>
        <p:spPr>
          <a:xfrm>
            <a:off x="6097917" y="1759744"/>
            <a:ext cx="2588883" cy="1063056"/>
          </a:xfrm>
          <a:prstGeom prst="round1Rect">
            <a:avLst>
              <a:gd name="adj" fmla="val 37649"/>
            </a:avLst>
          </a:prstGeom>
          <a:ln>
            <a:noFill/>
          </a:ln>
        </p:spPr>
        <p:txBody>
          <a:bodyPr/>
          <a:lstStyle/>
          <a:p>
            <a:endParaRPr lang="en-US"/>
          </a:p>
        </p:txBody>
      </p:sp>
      <p:sp>
        <p:nvSpPr>
          <p:cNvPr id="20" name="Picture Placeholder 10"/>
          <p:cNvSpPr>
            <a:spLocks noGrp="1"/>
          </p:cNvSpPr>
          <p:nvPr>
            <p:ph type="pic" sz="quarter" idx="17"/>
          </p:nvPr>
        </p:nvSpPr>
        <p:spPr>
          <a:xfrm>
            <a:off x="457201" y="3324086"/>
            <a:ext cx="2588883" cy="1063056"/>
          </a:xfrm>
          <a:prstGeom prst="round1Rect">
            <a:avLst>
              <a:gd name="adj" fmla="val 37649"/>
            </a:avLst>
          </a:prstGeom>
          <a:ln>
            <a:noFill/>
          </a:ln>
        </p:spPr>
        <p:txBody>
          <a:bodyPr/>
          <a:lstStyle/>
          <a:p>
            <a:endParaRPr lang="en-US"/>
          </a:p>
        </p:txBody>
      </p:sp>
      <p:sp>
        <p:nvSpPr>
          <p:cNvPr id="21" name="Picture Placeholder 10"/>
          <p:cNvSpPr>
            <a:spLocks noGrp="1"/>
          </p:cNvSpPr>
          <p:nvPr>
            <p:ph type="pic" sz="quarter" idx="18"/>
          </p:nvPr>
        </p:nvSpPr>
        <p:spPr>
          <a:xfrm>
            <a:off x="3276149" y="3324086"/>
            <a:ext cx="2588883" cy="1063056"/>
          </a:xfrm>
          <a:prstGeom prst="round1Rect">
            <a:avLst>
              <a:gd name="adj" fmla="val 37649"/>
            </a:avLst>
          </a:prstGeom>
          <a:ln>
            <a:noFill/>
          </a:ln>
        </p:spPr>
        <p:txBody>
          <a:bodyPr/>
          <a:lstStyle/>
          <a:p>
            <a:endParaRPr lang="en-US"/>
          </a:p>
        </p:txBody>
      </p:sp>
      <p:sp>
        <p:nvSpPr>
          <p:cNvPr id="22" name="Picture Placeholder 10"/>
          <p:cNvSpPr>
            <a:spLocks noGrp="1"/>
          </p:cNvSpPr>
          <p:nvPr>
            <p:ph type="pic" sz="quarter" idx="19"/>
          </p:nvPr>
        </p:nvSpPr>
        <p:spPr>
          <a:xfrm>
            <a:off x="6097917" y="3324086"/>
            <a:ext cx="2588883" cy="1063056"/>
          </a:xfrm>
          <a:prstGeom prst="round1Rect">
            <a:avLst>
              <a:gd name="adj" fmla="val 37649"/>
            </a:avLst>
          </a:prstGeom>
          <a:ln>
            <a:noFill/>
          </a:ln>
        </p:spPr>
        <p:txBody>
          <a:bodyPr/>
          <a:lstStyle/>
          <a:p>
            <a:endParaRPr lang="en-US"/>
          </a:p>
        </p:txBody>
      </p:sp>
      <p:sp>
        <p:nvSpPr>
          <p:cNvPr id="25" name="Text Placeholder 24"/>
          <p:cNvSpPr>
            <a:spLocks noGrp="1"/>
          </p:cNvSpPr>
          <p:nvPr>
            <p:ph type="body" sz="quarter" idx="20" hasCustomPrompt="1"/>
          </p:nvPr>
        </p:nvSpPr>
        <p:spPr>
          <a:xfrm>
            <a:off x="457201" y="2899173"/>
            <a:ext cx="2589213" cy="269081"/>
          </a:xfrm>
        </p:spPr>
        <p:txBody>
          <a:bodyPr>
            <a:normAutofit/>
          </a:bodyPr>
          <a:lstStyle>
            <a:lvl1pPr marL="0" indent="0">
              <a:buFont typeface="Arial"/>
              <a:buNone/>
              <a:defRPr sz="1200"/>
            </a:lvl1pPr>
          </a:lstStyle>
          <a:p>
            <a:pPr lvl="0"/>
            <a:r>
              <a:rPr lang="ru-RU" dirty="0" smtClean="0"/>
              <a:t>Подпись</a:t>
            </a:r>
            <a:endParaRPr lang="en-US" dirty="0"/>
          </a:p>
        </p:txBody>
      </p:sp>
      <p:sp>
        <p:nvSpPr>
          <p:cNvPr id="26" name="Text Placeholder 24"/>
          <p:cNvSpPr>
            <a:spLocks noGrp="1"/>
          </p:cNvSpPr>
          <p:nvPr>
            <p:ph type="body" sz="quarter" idx="21" hasCustomPrompt="1"/>
          </p:nvPr>
        </p:nvSpPr>
        <p:spPr>
          <a:xfrm>
            <a:off x="3275819" y="2899173"/>
            <a:ext cx="2589213" cy="269081"/>
          </a:xfrm>
        </p:spPr>
        <p:txBody>
          <a:bodyPr>
            <a:normAutofit/>
          </a:bodyPr>
          <a:lstStyle>
            <a:lvl1pPr marL="0" indent="0">
              <a:buFont typeface="Arial"/>
              <a:buNone/>
              <a:defRPr sz="1200"/>
            </a:lvl1pPr>
          </a:lstStyle>
          <a:p>
            <a:pPr lvl="0"/>
            <a:r>
              <a:rPr lang="ru-RU" dirty="0" smtClean="0"/>
              <a:t>Подпись</a:t>
            </a:r>
            <a:endParaRPr lang="en-US" dirty="0"/>
          </a:p>
        </p:txBody>
      </p:sp>
      <p:sp>
        <p:nvSpPr>
          <p:cNvPr id="27" name="Text Placeholder 24"/>
          <p:cNvSpPr>
            <a:spLocks noGrp="1"/>
          </p:cNvSpPr>
          <p:nvPr>
            <p:ph type="body" sz="quarter" idx="22" hasCustomPrompt="1"/>
          </p:nvPr>
        </p:nvSpPr>
        <p:spPr>
          <a:xfrm>
            <a:off x="6085706" y="2899173"/>
            <a:ext cx="2589213" cy="269081"/>
          </a:xfrm>
        </p:spPr>
        <p:txBody>
          <a:bodyPr>
            <a:normAutofit/>
          </a:bodyPr>
          <a:lstStyle>
            <a:lvl1pPr marL="0" indent="0">
              <a:buFont typeface="Arial"/>
              <a:buNone/>
              <a:defRPr sz="1200"/>
            </a:lvl1pPr>
          </a:lstStyle>
          <a:p>
            <a:pPr lvl="0"/>
            <a:r>
              <a:rPr lang="ru-RU" dirty="0" smtClean="0"/>
              <a:t>Подпись</a:t>
            </a:r>
            <a:endParaRPr lang="en-US" dirty="0"/>
          </a:p>
        </p:txBody>
      </p:sp>
      <p:sp>
        <p:nvSpPr>
          <p:cNvPr id="28" name="Text Placeholder 24"/>
          <p:cNvSpPr>
            <a:spLocks noGrp="1"/>
          </p:cNvSpPr>
          <p:nvPr>
            <p:ph type="body" sz="quarter" idx="23" hasCustomPrompt="1"/>
          </p:nvPr>
        </p:nvSpPr>
        <p:spPr>
          <a:xfrm>
            <a:off x="457201" y="4472763"/>
            <a:ext cx="2589213" cy="269081"/>
          </a:xfrm>
        </p:spPr>
        <p:txBody>
          <a:bodyPr>
            <a:normAutofit/>
          </a:bodyPr>
          <a:lstStyle>
            <a:lvl1pPr marL="0" indent="0">
              <a:buFont typeface="Arial"/>
              <a:buNone/>
              <a:defRPr sz="1200"/>
            </a:lvl1pPr>
          </a:lstStyle>
          <a:p>
            <a:pPr lvl="0"/>
            <a:r>
              <a:rPr lang="ru-RU" dirty="0" smtClean="0"/>
              <a:t>Подпись</a:t>
            </a:r>
            <a:endParaRPr lang="en-US" dirty="0"/>
          </a:p>
        </p:txBody>
      </p:sp>
      <p:sp>
        <p:nvSpPr>
          <p:cNvPr id="29" name="Text Placeholder 24"/>
          <p:cNvSpPr>
            <a:spLocks noGrp="1"/>
          </p:cNvSpPr>
          <p:nvPr>
            <p:ph type="body" sz="quarter" idx="24" hasCustomPrompt="1"/>
          </p:nvPr>
        </p:nvSpPr>
        <p:spPr>
          <a:xfrm>
            <a:off x="3275819" y="4472763"/>
            <a:ext cx="2589213" cy="269081"/>
          </a:xfrm>
        </p:spPr>
        <p:txBody>
          <a:bodyPr>
            <a:normAutofit/>
          </a:bodyPr>
          <a:lstStyle>
            <a:lvl1pPr marL="0" indent="0">
              <a:buFont typeface="Arial"/>
              <a:buNone/>
              <a:defRPr sz="1200"/>
            </a:lvl1pPr>
          </a:lstStyle>
          <a:p>
            <a:pPr lvl="0"/>
            <a:r>
              <a:rPr lang="ru-RU" dirty="0" smtClean="0"/>
              <a:t>Подпись</a:t>
            </a:r>
            <a:endParaRPr lang="en-US" dirty="0"/>
          </a:p>
        </p:txBody>
      </p:sp>
      <p:sp>
        <p:nvSpPr>
          <p:cNvPr id="30" name="Text Placeholder 24"/>
          <p:cNvSpPr>
            <a:spLocks noGrp="1"/>
          </p:cNvSpPr>
          <p:nvPr>
            <p:ph type="body" sz="quarter" idx="25" hasCustomPrompt="1"/>
          </p:nvPr>
        </p:nvSpPr>
        <p:spPr>
          <a:xfrm>
            <a:off x="6085706" y="4472763"/>
            <a:ext cx="2589213" cy="269081"/>
          </a:xfrm>
        </p:spPr>
        <p:txBody>
          <a:bodyPr>
            <a:normAutofit/>
          </a:bodyPr>
          <a:lstStyle>
            <a:lvl1pPr marL="0" indent="0">
              <a:buFont typeface="Arial"/>
              <a:buNone/>
              <a:defRPr sz="1200"/>
            </a:lvl1pPr>
          </a:lstStyle>
          <a:p>
            <a:pPr lvl="0"/>
            <a:r>
              <a:rPr lang="ru-RU" dirty="0" smtClean="0"/>
              <a:t>Подпись</a:t>
            </a:r>
            <a:endParaRPr lang="en-US" dirty="0"/>
          </a:p>
        </p:txBody>
      </p:sp>
      <p:sp>
        <p:nvSpPr>
          <p:cNvPr id="3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en-US" dirty="0" smtClean="0"/>
              <a:t>International Students and Scholars Rock</a:t>
            </a:r>
            <a:endParaRPr lang="en-US" dirty="0"/>
          </a:p>
        </p:txBody>
      </p:sp>
    </p:spTree>
    <p:extLst>
      <p:ext uri="{BB962C8B-B14F-4D97-AF65-F5344CB8AC3E}">
        <p14:creationId xmlns:p14="http://schemas.microsoft.com/office/powerpoint/2010/main" val="71863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10" Type="http://schemas.openxmlformats.org/officeDocument/2006/relationships/image" Target="../media/image2.png"/><Relationship Id="rId4" Type="http://schemas.openxmlformats.org/officeDocument/2006/relationships/slideLayout" Target="../slideLayouts/slideLayout9.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927382"/>
            <a:ext cx="8229600" cy="620483"/>
          </a:xfrm>
          <a:prstGeom prst="rect">
            <a:avLst/>
          </a:prstGeom>
        </p:spPr>
        <p:txBody>
          <a:bodyPr vert="horz" lIns="91440" tIns="45720" rIns="91440" bIns="45720" rtlCol="0" anchor="ctr">
            <a:normAutofit/>
          </a:bodyPr>
          <a:lstStyle/>
          <a:p>
            <a:r>
              <a:rPr lang="ru-RU" dirty="0" smtClean="0"/>
              <a:t>Заголовок</a:t>
            </a:r>
            <a:endParaRPr lang="en-US" dirty="0"/>
          </a:p>
        </p:txBody>
      </p:sp>
      <p:sp>
        <p:nvSpPr>
          <p:cNvPr id="3" name="Text Placeholder 2"/>
          <p:cNvSpPr>
            <a:spLocks noGrp="1"/>
          </p:cNvSpPr>
          <p:nvPr>
            <p:ph type="body" idx="1"/>
          </p:nvPr>
        </p:nvSpPr>
        <p:spPr>
          <a:xfrm>
            <a:off x="457200" y="1694948"/>
            <a:ext cx="8229600" cy="2899675"/>
          </a:xfrm>
          <a:prstGeom prst="rect">
            <a:avLst/>
          </a:prstGeom>
        </p:spPr>
        <p:txBody>
          <a:bodyPr vert="horz" lIns="91440" tIns="45720" rIns="91440" bIns="45720" rtlCol="0">
            <a:normAutofit/>
          </a:bodyPr>
          <a:lstStyle/>
          <a:p>
            <a:pPr lvl="0"/>
            <a:r>
              <a:rPr lang="ru-RU" dirty="0" smtClean="0"/>
              <a:t>Первый уровень</a:t>
            </a:r>
          </a:p>
          <a:p>
            <a:pPr lvl="1"/>
            <a:r>
              <a:rPr lang="ru-RU" dirty="0" smtClean="0"/>
              <a:t>Второй уровень</a:t>
            </a:r>
          </a:p>
          <a:p>
            <a:pPr lvl="2"/>
            <a:r>
              <a:rPr lang="ru-RU" dirty="0" smtClean="0"/>
              <a:t>Третий уровень</a:t>
            </a:r>
          </a:p>
          <a:p>
            <a:pPr lvl="3"/>
            <a:r>
              <a:rPr lang="ru-RU" dirty="0" smtClean="0"/>
              <a:t>Пятый уровень</a:t>
            </a:r>
          </a:p>
          <a:p>
            <a:pPr lvl="4"/>
            <a:r>
              <a:rPr lang="ru-RU" dirty="0" smtClean="0"/>
              <a:t>Шестой уровень</a:t>
            </a:r>
            <a:endParaRPr lang="en-US" dirty="0"/>
          </a:p>
        </p:txBody>
      </p:sp>
      <p:sp>
        <p:nvSpPr>
          <p:cNvPr id="4" name="Footer Placeholder 3"/>
          <p:cNvSpPr>
            <a:spLocks noGrp="1"/>
          </p:cNvSpPr>
          <p:nvPr>
            <p:ph type="ftr" sz="quarter" idx="3"/>
          </p:nvPr>
        </p:nvSpPr>
        <p:spPr>
          <a:xfrm>
            <a:off x="4030768" y="329462"/>
            <a:ext cx="4656032" cy="273844"/>
          </a:xfrm>
          <a:prstGeom prst="rect">
            <a:avLst/>
          </a:prstGeom>
        </p:spPr>
        <p:txBody>
          <a:bodyPr vert="horz" lIns="91440" tIns="45720" rIns="91440" bIns="45720" rtlCol="0" anchor="ctr"/>
          <a:lstStyle>
            <a:lvl1pPr algn="r">
              <a:defRPr sz="1200">
                <a:solidFill>
                  <a:schemeClr val="bg1"/>
                </a:solidFill>
              </a:defRPr>
            </a:lvl1pPr>
          </a:lstStyle>
          <a:p>
            <a:r>
              <a:rPr lang="en-US" smtClean="0"/>
              <a:t>International Students and Scholars Rock</a:t>
            </a:r>
            <a:endParaRPr lang="en-US" dirty="0"/>
          </a:p>
        </p:txBody>
      </p:sp>
    </p:spTree>
    <p:extLst>
      <p:ext uri="{BB962C8B-B14F-4D97-AF65-F5344CB8AC3E}">
        <p14:creationId xmlns:p14="http://schemas.microsoft.com/office/powerpoint/2010/main" val="1055865372"/>
      </p:ext>
    </p:extLst>
  </p:cSld>
  <p:clrMap bg1="lt1" tx1="dk1" bg2="lt2" tx2="dk2" accent1="accent1" accent2="accent2" accent3="accent3" accent4="accent4" accent5="accent5" accent6="accent6" hlink="hlink" folHlink="folHlink"/>
  <p:sldLayoutIdLst>
    <p:sldLayoutId id="2147483685" r:id="rId1"/>
    <p:sldLayoutId id="2147483697" r:id="rId2"/>
    <p:sldLayoutId id="2147483692" r:id="rId3"/>
    <p:sldLayoutId id="2147483686" r:id="rId4"/>
    <p:sldLayoutId id="2147483689" r:id="rId5"/>
  </p:sldLayoutIdLst>
  <p:hf sldNum="0" hdr="0" dt="0"/>
  <p:txStyles>
    <p:titleStyle>
      <a:lvl1pPr algn="l" defTabSz="457200" rtl="0" eaLnBrk="1" latinLnBrk="0" hangingPunct="1">
        <a:spcBef>
          <a:spcPct val="0"/>
        </a:spcBef>
        <a:buNone/>
        <a:defRPr sz="3600" b="1" i="0" kern="1200" baseline="0">
          <a:solidFill>
            <a:schemeClr val="tx1"/>
          </a:solidFill>
          <a:latin typeface="+mj-lt"/>
          <a:ea typeface="+mj-ea"/>
          <a:cs typeface="+mj-cs"/>
        </a:defRPr>
      </a:lvl1pPr>
    </p:titleStyle>
    <p:bodyStyle>
      <a:lvl1pPr marL="342900" indent="-342900" algn="l" defTabSz="457200" rtl="0" eaLnBrk="1" latinLnBrk="0" hangingPunct="1">
        <a:spcBef>
          <a:spcPct val="20000"/>
        </a:spcBef>
        <a:buSzPct val="100000"/>
        <a:buFontTx/>
        <a:buBlip>
          <a:blip r:embed="rId8"/>
        </a:buBlip>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927382"/>
            <a:ext cx="8229600" cy="620483"/>
          </a:xfrm>
          <a:prstGeom prst="rect">
            <a:avLst/>
          </a:prstGeom>
        </p:spPr>
        <p:txBody>
          <a:bodyPr vert="horz" lIns="91440" tIns="45720" rIns="91440" bIns="45720" rtlCol="0" anchor="ctr">
            <a:normAutofit/>
          </a:bodyPr>
          <a:lstStyle/>
          <a:p>
            <a:r>
              <a:rPr lang="ru-RU" dirty="0" smtClean="0"/>
              <a:t>Заголовок</a:t>
            </a:r>
            <a:endParaRPr lang="en-US" dirty="0"/>
          </a:p>
        </p:txBody>
      </p:sp>
      <p:sp>
        <p:nvSpPr>
          <p:cNvPr id="3" name="Text Placeholder 2"/>
          <p:cNvSpPr>
            <a:spLocks noGrp="1"/>
          </p:cNvSpPr>
          <p:nvPr>
            <p:ph type="body" idx="1"/>
          </p:nvPr>
        </p:nvSpPr>
        <p:spPr>
          <a:xfrm>
            <a:off x="457200" y="1694948"/>
            <a:ext cx="8229600" cy="2899675"/>
          </a:xfrm>
          <a:prstGeom prst="rect">
            <a:avLst/>
          </a:prstGeom>
        </p:spPr>
        <p:txBody>
          <a:bodyPr vert="horz" lIns="91440" tIns="45720" rIns="91440" bIns="45720" rtlCol="0">
            <a:normAutofit/>
          </a:bodyPr>
          <a:lstStyle/>
          <a:p>
            <a:pPr lvl="0"/>
            <a:r>
              <a:rPr lang="ru-RU" dirty="0" smtClean="0"/>
              <a:t>Первый уровень</a:t>
            </a:r>
          </a:p>
          <a:p>
            <a:pPr lvl="1"/>
            <a:r>
              <a:rPr lang="ru-RU" dirty="0" smtClean="0"/>
              <a:t>Второй уровень</a:t>
            </a:r>
          </a:p>
          <a:p>
            <a:pPr lvl="2"/>
            <a:r>
              <a:rPr lang="ru-RU" dirty="0" smtClean="0"/>
              <a:t>Третий уровень</a:t>
            </a:r>
          </a:p>
          <a:p>
            <a:pPr lvl="3"/>
            <a:r>
              <a:rPr lang="ru-RU" dirty="0" smtClean="0"/>
              <a:t>Пятый уровень</a:t>
            </a:r>
          </a:p>
          <a:p>
            <a:pPr lvl="4"/>
            <a:r>
              <a:rPr lang="ru-RU" dirty="0" smtClean="0"/>
              <a:t>Шестой уровень</a:t>
            </a:r>
            <a:endParaRPr lang="en-US" dirty="0"/>
          </a:p>
        </p:txBody>
      </p:sp>
      <p:sp>
        <p:nvSpPr>
          <p:cNvPr id="4" name="TextBox 3"/>
          <p:cNvSpPr txBox="1"/>
          <p:nvPr userDrawn="1"/>
        </p:nvSpPr>
        <p:spPr>
          <a:xfrm>
            <a:off x="-865051" y="4134125"/>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85600301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Lst>
  <p:hf sldNum="0" hdr="0" dt="0"/>
  <p:txStyles>
    <p:titleStyle>
      <a:lvl1pPr algn="l" defTabSz="457200" rtl="0" eaLnBrk="1" latinLnBrk="0" hangingPunct="1">
        <a:spcBef>
          <a:spcPct val="0"/>
        </a:spcBef>
        <a:buNone/>
        <a:defRPr sz="3200" b="1" i="0" kern="1200" baseline="0">
          <a:solidFill>
            <a:schemeClr val="tx1"/>
          </a:solidFill>
          <a:latin typeface="+mj-lt"/>
          <a:ea typeface="+mj-ea"/>
          <a:cs typeface="+mj-cs"/>
        </a:defRPr>
      </a:lvl1pPr>
    </p:titleStyle>
    <p:bodyStyle>
      <a:lvl1pPr marL="342900" indent="-342900" algn="l" defTabSz="457200" rtl="0" eaLnBrk="1" latinLnBrk="0" hangingPunct="1">
        <a:spcBef>
          <a:spcPct val="20000"/>
        </a:spcBef>
        <a:buSzPct val="100000"/>
        <a:buFontTx/>
        <a:buBlip>
          <a:blip r:embed="rId10"/>
        </a:buBlip>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oleObject" Target="../embeddings/oleObject9.bin"/><Relationship Id="rId7" Type="http://schemas.openxmlformats.org/officeDocument/2006/relationships/oleObject" Target="../embeddings/oleObject11.bin"/><Relationship Id="rId12" Type="http://schemas.openxmlformats.org/officeDocument/2006/relationships/image" Target="../media/image22.wmf"/><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image" Target="../media/image19.wmf"/><Relationship Id="rId11" Type="http://schemas.openxmlformats.org/officeDocument/2006/relationships/oleObject" Target="../embeddings/oleObject13.bin"/><Relationship Id="rId5" Type="http://schemas.openxmlformats.org/officeDocument/2006/relationships/oleObject" Target="../embeddings/oleObject10.bin"/><Relationship Id="rId10" Type="http://schemas.openxmlformats.org/officeDocument/2006/relationships/image" Target="../media/image21.wmf"/><Relationship Id="rId4" Type="http://schemas.openxmlformats.org/officeDocument/2006/relationships/image" Target="../media/image18.wmf"/><Relationship Id="rId9" Type="http://schemas.openxmlformats.org/officeDocument/2006/relationships/oleObject" Target="../embeddings/oleObject12.bin"/></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6.bin"/><Relationship Id="rId13" Type="http://schemas.openxmlformats.org/officeDocument/2006/relationships/image" Target="../media/image27.wmf"/><Relationship Id="rId18" Type="http://schemas.openxmlformats.org/officeDocument/2006/relationships/oleObject" Target="../embeddings/oleObject21.bin"/><Relationship Id="rId3" Type="http://schemas.openxmlformats.org/officeDocument/2006/relationships/oleObject" Target="../embeddings/oleObject14.bin"/><Relationship Id="rId21" Type="http://schemas.openxmlformats.org/officeDocument/2006/relationships/image" Target="../media/image31.wmf"/><Relationship Id="rId7" Type="http://schemas.openxmlformats.org/officeDocument/2006/relationships/image" Target="../media/image32.png"/><Relationship Id="rId12" Type="http://schemas.openxmlformats.org/officeDocument/2006/relationships/oleObject" Target="../embeddings/oleObject18.bin"/><Relationship Id="rId17" Type="http://schemas.openxmlformats.org/officeDocument/2006/relationships/image" Target="../media/image29.wmf"/><Relationship Id="rId2" Type="http://schemas.openxmlformats.org/officeDocument/2006/relationships/slideLayout" Target="../slideLayouts/slideLayout3.xml"/><Relationship Id="rId16" Type="http://schemas.openxmlformats.org/officeDocument/2006/relationships/oleObject" Target="../embeddings/oleObject20.bin"/><Relationship Id="rId20" Type="http://schemas.openxmlformats.org/officeDocument/2006/relationships/oleObject" Target="../embeddings/oleObject22.bin"/><Relationship Id="rId1" Type="http://schemas.openxmlformats.org/officeDocument/2006/relationships/vmlDrawing" Target="../drawings/vmlDrawing4.vml"/><Relationship Id="rId6" Type="http://schemas.openxmlformats.org/officeDocument/2006/relationships/image" Target="../media/image24.wmf"/><Relationship Id="rId11" Type="http://schemas.openxmlformats.org/officeDocument/2006/relationships/image" Target="../media/image26.wmf"/><Relationship Id="rId5" Type="http://schemas.openxmlformats.org/officeDocument/2006/relationships/oleObject" Target="../embeddings/oleObject15.bin"/><Relationship Id="rId15" Type="http://schemas.openxmlformats.org/officeDocument/2006/relationships/image" Target="../media/image28.wmf"/><Relationship Id="rId10" Type="http://schemas.openxmlformats.org/officeDocument/2006/relationships/oleObject" Target="../embeddings/oleObject17.bin"/><Relationship Id="rId19" Type="http://schemas.openxmlformats.org/officeDocument/2006/relationships/image" Target="../media/image30.wmf"/><Relationship Id="rId4" Type="http://schemas.openxmlformats.org/officeDocument/2006/relationships/image" Target="../media/image23.wmf"/><Relationship Id="rId9" Type="http://schemas.openxmlformats.org/officeDocument/2006/relationships/image" Target="../media/image25.wmf"/><Relationship Id="rId14" Type="http://schemas.openxmlformats.org/officeDocument/2006/relationships/oleObject" Target="../embeddings/oleObject19.bin"/></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23.bin"/><Relationship Id="rId13" Type="http://schemas.openxmlformats.org/officeDocument/2006/relationships/image" Target="../media/image27.wmf"/><Relationship Id="rId18" Type="http://schemas.openxmlformats.org/officeDocument/2006/relationships/oleObject" Target="../embeddings/oleObject24.bin"/><Relationship Id="rId3" Type="http://schemas.openxmlformats.org/officeDocument/2006/relationships/oleObject" Target="../embeddings/oleObject14.bin"/><Relationship Id="rId21" Type="http://schemas.openxmlformats.org/officeDocument/2006/relationships/image" Target="../media/image35.wmf"/><Relationship Id="rId7" Type="http://schemas.openxmlformats.org/officeDocument/2006/relationships/image" Target="../media/image32.png"/><Relationship Id="rId12" Type="http://schemas.openxmlformats.org/officeDocument/2006/relationships/oleObject" Target="../embeddings/oleObject18.bin"/><Relationship Id="rId17" Type="http://schemas.openxmlformats.org/officeDocument/2006/relationships/image" Target="../media/image29.wmf"/><Relationship Id="rId25" Type="http://schemas.openxmlformats.org/officeDocument/2006/relationships/image" Target="../media/image31.wmf"/><Relationship Id="rId2" Type="http://schemas.openxmlformats.org/officeDocument/2006/relationships/slideLayout" Target="../slideLayouts/slideLayout3.xml"/><Relationship Id="rId16" Type="http://schemas.openxmlformats.org/officeDocument/2006/relationships/oleObject" Target="../embeddings/oleObject20.bin"/><Relationship Id="rId20" Type="http://schemas.openxmlformats.org/officeDocument/2006/relationships/oleObject" Target="../embeddings/oleObject25.bin"/><Relationship Id="rId1" Type="http://schemas.openxmlformats.org/officeDocument/2006/relationships/vmlDrawing" Target="../drawings/vmlDrawing5.vml"/><Relationship Id="rId6" Type="http://schemas.openxmlformats.org/officeDocument/2006/relationships/image" Target="../media/image24.wmf"/><Relationship Id="rId11" Type="http://schemas.openxmlformats.org/officeDocument/2006/relationships/image" Target="../media/image26.wmf"/><Relationship Id="rId24" Type="http://schemas.openxmlformats.org/officeDocument/2006/relationships/oleObject" Target="../embeddings/oleObject27.bin"/><Relationship Id="rId5" Type="http://schemas.openxmlformats.org/officeDocument/2006/relationships/oleObject" Target="../embeddings/oleObject15.bin"/><Relationship Id="rId15" Type="http://schemas.openxmlformats.org/officeDocument/2006/relationships/image" Target="../media/image28.wmf"/><Relationship Id="rId23" Type="http://schemas.openxmlformats.org/officeDocument/2006/relationships/image" Target="../media/image30.wmf"/><Relationship Id="rId10" Type="http://schemas.openxmlformats.org/officeDocument/2006/relationships/oleObject" Target="../embeddings/oleObject17.bin"/><Relationship Id="rId19" Type="http://schemas.openxmlformats.org/officeDocument/2006/relationships/image" Target="../media/image34.wmf"/><Relationship Id="rId4" Type="http://schemas.openxmlformats.org/officeDocument/2006/relationships/image" Target="../media/image23.wmf"/><Relationship Id="rId9" Type="http://schemas.openxmlformats.org/officeDocument/2006/relationships/image" Target="../media/image33.wmf"/><Relationship Id="rId14" Type="http://schemas.openxmlformats.org/officeDocument/2006/relationships/oleObject" Target="../embeddings/oleObject19.bin"/><Relationship Id="rId22" Type="http://schemas.openxmlformats.org/officeDocument/2006/relationships/oleObject" Target="../embeddings/oleObject26.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3.xml"/><Relationship Id="rId1" Type="http://schemas.openxmlformats.org/officeDocument/2006/relationships/vmlDrawing" Target="../drawings/vmlDrawing6.vml"/><Relationship Id="rId4" Type="http://schemas.openxmlformats.org/officeDocument/2006/relationships/image" Target="../media/image36.wmf"/></Relationships>
</file>

<file path=ppt/slides/_rels/slide15.xml.rels><?xml version="1.0" encoding="UTF-8" standalone="yes"?>
<Relationships xmlns="http://schemas.openxmlformats.org/package/2006/relationships"><Relationship Id="rId8" Type="http://schemas.openxmlformats.org/officeDocument/2006/relationships/image" Target="../media/image39.wmf"/><Relationship Id="rId3" Type="http://schemas.openxmlformats.org/officeDocument/2006/relationships/oleObject" Target="../embeddings/oleObject29.bin"/><Relationship Id="rId7" Type="http://schemas.openxmlformats.org/officeDocument/2006/relationships/oleObject" Target="../embeddings/oleObject31.bin"/><Relationship Id="rId2" Type="http://schemas.openxmlformats.org/officeDocument/2006/relationships/slideLayout" Target="../slideLayouts/slideLayout5.xml"/><Relationship Id="rId1" Type="http://schemas.openxmlformats.org/officeDocument/2006/relationships/vmlDrawing" Target="../drawings/vmlDrawing7.vml"/><Relationship Id="rId6" Type="http://schemas.openxmlformats.org/officeDocument/2006/relationships/image" Target="../media/image38.wmf"/><Relationship Id="rId5" Type="http://schemas.openxmlformats.org/officeDocument/2006/relationships/oleObject" Target="../embeddings/oleObject30.bin"/><Relationship Id="rId4" Type="http://schemas.openxmlformats.org/officeDocument/2006/relationships/image" Target="../media/image37.wmf"/><Relationship Id="rId9"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5.xml"/><Relationship Id="rId1" Type="http://schemas.openxmlformats.org/officeDocument/2006/relationships/vmlDrawing" Target="../drawings/vmlDrawing8.vml"/><Relationship Id="rId6" Type="http://schemas.openxmlformats.org/officeDocument/2006/relationships/image" Target="../media/image42.wmf"/><Relationship Id="rId5" Type="http://schemas.openxmlformats.org/officeDocument/2006/relationships/oleObject" Target="../embeddings/oleObject33.bin"/><Relationship Id="rId4" Type="http://schemas.openxmlformats.org/officeDocument/2006/relationships/image" Target="../media/image41.w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5.xml"/><Relationship Id="rId1" Type="http://schemas.openxmlformats.org/officeDocument/2006/relationships/vmlDrawing" Target="../drawings/vmlDrawing9.vml"/><Relationship Id="rId6" Type="http://schemas.openxmlformats.org/officeDocument/2006/relationships/image" Target="../media/image44.wmf"/><Relationship Id="rId5" Type="http://schemas.openxmlformats.org/officeDocument/2006/relationships/oleObject" Target="../embeddings/oleObject35.bin"/><Relationship Id="rId4" Type="http://schemas.openxmlformats.org/officeDocument/2006/relationships/image" Target="../media/image43.wmf"/></Relationships>
</file>

<file path=ppt/slides/_rels/slide18.x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oleObject" Target="../embeddings/oleObject36.bin"/><Relationship Id="rId7" Type="http://schemas.openxmlformats.org/officeDocument/2006/relationships/oleObject" Target="../embeddings/oleObject38.bin"/><Relationship Id="rId2" Type="http://schemas.openxmlformats.org/officeDocument/2006/relationships/slideLayout" Target="../slideLayouts/slideLayout5.xml"/><Relationship Id="rId1" Type="http://schemas.openxmlformats.org/officeDocument/2006/relationships/vmlDrawing" Target="../drawings/vmlDrawing10.vml"/><Relationship Id="rId6" Type="http://schemas.openxmlformats.org/officeDocument/2006/relationships/image" Target="../media/image46.wmf"/><Relationship Id="rId5" Type="http://schemas.openxmlformats.org/officeDocument/2006/relationships/oleObject" Target="../embeddings/oleObject37.bin"/><Relationship Id="rId10" Type="http://schemas.openxmlformats.org/officeDocument/2006/relationships/image" Target="../media/image48.wmf"/><Relationship Id="rId4" Type="http://schemas.openxmlformats.org/officeDocument/2006/relationships/image" Target="../media/image45.wmf"/><Relationship Id="rId9" Type="http://schemas.openxmlformats.org/officeDocument/2006/relationships/oleObject" Target="../embeddings/oleObject39.bin"/></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5.xml"/><Relationship Id="rId1" Type="http://schemas.openxmlformats.org/officeDocument/2006/relationships/vmlDrawing" Target="../drawings/vmlDrawing11.vml"/><Relationship Id="rId6" Type="http://schemas.openxmlformats.org/officeDocument/2006/relationships/image" Target="../media/image50.wmf"/><Relationship Id="rId5" Type="http://schemas.openxmlformats.org/officeDocument/2006/relationships/oleObject" Target="../embeddings/oleObject41.bin"/><Relationship Id="rId4" Type="http://schemas.openxmlformats.org/officeDocument/2006/relationships/image" Target="../media/image49.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5.xml"/><Relationship Id="rId1" Type="http://schemas.openxmlformats.org/officeDocument/2006/relationships/vmlDrawing" Target="../drawings/vmlDrawing12.vml"/><Relationship Id="rId6" Type="http://schemas.openxmlformats.org/officeDocument/2006/relationships/image" Target="../media/image52.wmf"/><Relationship Id="rId5" Type="http://schemas.openxmlformats.org/officeDocument/2006/relationships/oleObject" Target="../embeddings/oleObject43.bin"/><Relationship Id="rId4" Type="http://schemas.openxmlformats.org/officeDocument/2006/relationships/image" Target="../media/image51.w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5.xml"/><Relationship Id="rId1" Type="http://schemas.openxmlformats.org/officeDocument/2006/relationships/vmlDrawing" Target="../drawings/vmlDrawing13.vml"/><Relationship Id="rId6" Type="http://schemas.openxmlformats.org/officeDocument/2006/relationships/image" Target="../media/image54.wmf"/><Relationship Id="rId5" Type="http://schemas.openxmlformats.org/officeDocument/2006/relationships/oleObject" Target="../embeddings/oleObject45.bin"/><Relationship Id="rId4" Type="http://schemas.openxmlformats.org/officeDocument/2006/relationships/image" Target="../media/image53.w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5.xml"/><Relationship Id="rId1" Type="http://schemas.openxmlformats.org/officeDocument/2006/relationships/vmlDrawing" Target="../drawings/vmlDrawing14.vml"/><Relationship Id="rId4" Type="http://schemas.openxmlformats.org/officeDocument/2006/relationships/image" Target="../media/image55.wmf"/></Relationships>
</file>

<file path=ppt/slides/_rels/slide23.x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oleObject" Target="../embeddings/oleObject47.bin"/><Relationship Id="rId7" Type="http://schemas.openxmlformats.org/officeDocument/2006/relationships/oleObject" Target="../embeddings/oleObject49.bin"/><Relationship Id="rId2" Type="http://schemas.openxmlformats.org/officeDocument/2006/relationships/slideLayout" Target="../slideLayouts/slideLayout5.xml"/><Relationship Id="rId1" Type="http://schemas.openxmlformats.org/officeDocument/2006/relationships/vmlDrawing" Target="../drawings/vmlDrawing15.vml"/><Relationship Id="rId6" Type="http://schemas.openxmlformats.org/officeDocument/2006/relationships/image" Target="../media/image57.wmf"/><Relationship Id="rId5" Type="http://schemas.openxmlformats.org/officeDocument/2006/relationships/oleObject" Target="../embeddings/oleObject48.bin"/><Relationship Id="rId4" Type="http://schemas.openxmlformats.org/officeDocument/2006/relationships/image" Target="../media/image56.wmf"/></Relationships>
</file>

<file path=ppt/slides/_rels/slide24.xml.rels><?xml version="1.0" encoding="UTF-8" standalone="yes"?>
<Relationships xmlns="http://schemas.openxmlformats.org/package/2006/relationships"><Relationship Id="rId8" Type="http://schemas.openxmlformats.org/officeDocument/2006/relationships/image" Target="../media/image61.wmf"/><Relationship Id="rId13" Type="http://schemas.openxmlformats.org/officeDocument/2006/relationships/oleObject" Target="../embeddings/oleObject55.bin"/><Relationship Id="rId3" Type="http://schemas.openxmlformats.org/officeDocument/2006/relationships/oleObject" Target="../embeddings/oleObject50.bin"/><Relationship Id="rId7" Type="http://schemas.openxmlformats.org/officeDocument/2006/relationships/oleObject" Target="../embeddings/oleObject52.bin"/><Relationship Id="rId12" Type="http://schemas.openxmlformats.org/officeDocument/2006/relationships/image" Target="../media/image63.wmf"/><Relationship Id="rId2" Type="http://schemas.openxmlformats.org/officeDocument/2006/relationships/slideLayout" Target="../slideLayouts/slideLayout5.xml"/><Relationship Id="rId1" Type="http://schemas.openxmlformats.org/officeDocument/2006/relationships/vmlDrawing" Target="../drawings/vmlDrawing16.vml"/><Relationship Id="rId6" Type="http://schemas.openxmlformats.org/officeDocument/2006/relationships/image" Target="../media/image60.wmf"/><Relationship Id="rId11" Type="http://schemas.openxmlformats.org/officeDocument/2006/relationships/oleObject" Target="../embeddings/oleObject54.bin"/><Relationship Id="rId5" Type="http://schemas.openxmlformats.org/officeDocument/2006/relationships/oleObject" Target="../embeddings/oleObject51.bin"/><Relationship Id="rId10" Type="http://schemas.openxmlformats.org/officeDocument/2006/relationships/image" Target="../media/image62.wmf"/><Relationship Id="rId4" Type="http://schemas.openxmlformats.org/officeDocument/2006/relationships/image" Target="../media/image59.wmf"/><Relationship Id="rId9" Type="http://schemas.openxmlformats.org/officeDocument/2006/relationships/oleObject" Target="../embeddings/oleObject53.bin"/><Relationship Id="rId14" Type="http://schemas.openxmlformats.org/officeDocument/2006/relationships/image" Target="../media/image64.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5.xml"/><Relationship Id="rId1" Type="http://schemas.openxmlformats.org/officeDocument/2006/relationships/vmlDrawing" Target="../drawings/vmlDrawing17.vml"/><Relationship Id="rId6" Type="http://schemas.openxmlformats.org/officeDocument/2006/relationships/image" Target="../media/image68.wmf"/><Relationship Id="rId5" Type="http://schemas.openxmlformats.org/officeDocument/2006/relationships/oleObject" Target="../embeddings/oleObject57.bin"/><Relationship Id="rId4" Type="http://schemas.openxmlformats.org/officeDocument/2006/relationships/image" Target="../media/image67.wmf"/></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61.bin"/><Relationship Id="rId3" Type="http://schemas.openxmlformats.org/officeDocument/2006/relationships/oleObject" Target="../embeddings/oleObject58.bin"/><Relationship Id="rId7" Type="http://schemas.openxmlformats.org/officeDocument/2006/relationships/oleObject" Target="../embeddings/oleObject60.bin"/><Relationship Id="rId2" Type="http://schemas.openxmlformats.org/officeDocument/2006/relationships/slideLayout" Target="../slideLayouts/slideLayout5.xml"/><Relationship Id="rId1" Type="http://schemas.openxmlformats.org/officeDocument/2006/relationships/vmlDrawing" Target="../drawings/vmlDrawing18.vml"/><Relationship Id="rId6" Type="http://schemas.openxmlformats.org/officeDocument/2006/relationships/image" Target="../media/image70.wmf"/><Relationship Id="rId5" Type="http://schemas.openxmlformats.org/officeDocument/2006/relationships/oleObject" Target="../embeddings/oleObject59.bin"/><Relationship Id="rId10" Type="http://schemas.openxmlformats.org/officeDocument/2006/relationships/image" Target="../media/image71.wmf"/><Relationship Id="rId4" Type="http://schemas.openxmlformats.org/officeDocument/2006/relationships/image" Target="../media/image69.wmf"/><Relationship Id="rId9" Type="http://schemas.openxmlformats.org/officeDocument/2006/relationships/oleObject" Target="../embeddings/oleObject62.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74.wmf"/><Relationship Id="rId3" Type="http://schemas.openxmlformats.org/officeDocument/2006/relationships/oleObject" Target="../embeddings/oleObject63.bin"/><Relationship Id="rId7" Type="http://schemas.openxmlformats.org/officeDocument/2006/relationships/oleObject" Target="../embeddings/oleObject65.bin"/><Relationship Id="rId2" Type="http://schemas.openxmlformats.org/officeDocument/2006/relationships/slideLayout" Target="../slideLayouts/slideLayout5.xml"/><Relationship Id="rId1" Type="http://schemas.openxmlformats.org/officeDocument/2006/relationships/vmlDrawing" Target="../drawings/vmlDrawing19.vml"/><Relationship Id="rId6" Type="http://schemas.openxmlformats.org/officeDocument/2006/relationships/image" Target="../media/image73.wmf"/><Relationship Id="rId5" Type="http://schemas.openxmlformats.org/officeDocument/2006/relationships/oleObject" Target="../embeddings/oleObject64.bin"/><Relationship Id="rId4" Type="http://schemas.openxmlformats.org/officeDocument/2006/relationships/image" Target="../media/image72.w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5.xml"/><Relationship Id="rId1" Type="http://schemas.openxmlformats.org/officeDocument/2006/relationships/vmlDrawing" Target="../drawings/vmlDrawing20.vml"/><Relationship Id="rId4" Type="http://schemas.openxmlformats.org/officeDocument/2006/relationships/image" Target="../media/image75.w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5.xml"/><Relationship Id="rId1" Type="http://schemas.openxmlformats.org/officeDocument/2006/relationships/vmlDrawing" Target="../drawings/vmlDrawing21.vml"/><Relationship Id="rId6" Type="http://schemas.openxmlformats.org/officeDocument/2006/relationships/image" Target="../media/image77.wmf"/><Relationship Id="rId5" Type="http://schemas.openxmlformats.org/officeDocument/2006/relationships/oleObject" Target="../embeddings/oleObject68.bin"/><Relationship Id="rId4" Type="http://schemas.openxmlformats.org/officeDocument/2006/relationships/image" Target="../media/image76.wmf"/></Relationships>
</file>

<file path=ppt/slides/_rels/slide3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5.emf"/><Relationship Id="rId5" Type="http://schemas.openxmlformats.org/officeDocument/2006/relationships/oleObject" Target="../embeddings/oleObject2.bin"/><Relationship Id="rId10" Type="http://schemas.openxmlformats.org/officeDocument/2006/relationships/image" Target="../media/image7.emf"/><Relationship Id="rId4" Type="http://schemas.openxmlformats.org/officeDocument/2006/relationships/image" Target="../media/image4.emf"/><Relationship Id="rId9" Type="http://schemas.openxmlformats.org/officeDocument/2006/relationships/oleObject" Target="../embeddings/oleObject4.bin"/></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Layout" Target="../slideLayouts/slideLayout5.xml"/><Relationship Id="rId1" Type="http://schemas.openxmlformats.org/officeDocument/2006/relationships/vmlDrawing" Target="../drawings/vmlDrawing22.vml"/><Relationship Id="rId4" Type="http://schemas.openxmlformats.org/officeDocument/2006/relationships/image" Target="../media/image80.e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5.xml"/><Relationship Id="rId1" Type="http://schemas.openxmlformats.org/officeDocument/2006/relationships/vmlDrawing" Target="../drawings/vmlDrawing23.vml"/><Relationship Id="rId4" Type="http://schemas.openxmlformats.org/officeDocument/2006/relationships/image" Target="../media/image81.emf"/></Relationships>
</file>

<file path=ppt/slides/_rels/slide44.xml.rels><?xml version="1.0" encoding="UTF-8" standalone="yes"?>
<Relationships xmlns="http://schemas.openxmlformats.org/package/2006/relationships"><Relationship Id="rId8" Type="http://schemas.openxmlformats.org/officeDocument/2006/relationships/image" Target="../media/image84.wmf"/><Relationship Id="rId3" Type="http://schemas.openxmlformats.org/officeDocument/2006/relationships/oleObject" Target="../embeddings/oleObject71.bin"/><Relationship Id="rId7" Type="http://schemas.openxmlformats.org/officeDocument/2006/relationships/oleObject" Target="../embeddings/oleObject73.bin"/><Relationship Id="rId12" Type="http://schemas.openxmlformats.org/officeDocument/2006/relationships/image" Target="../media/image86.wmf"/><Relationship Id="rId2" Type="http://schemas.openxmlformats.org/officeDocument/2006/relationships/slideLayout" Target="../slideLayouts/slideLayout5.xml"/><Relationship Id="rId1" Type="http://schemas.openxmlformats.org/officeDocument/2006/relationships/vmlDrawing" Target="../drawings/vmlDrawing24.vml"/><Relationship Id="rId6" Type="http://schemas.openxmlformats.org/officeDocument/2006/relationships/image" Target="../media/image83.wmf"/><Relationship Id="rId11" Type="http://schemas.openxmlformats.org/officeDocument/2006/relationships/oleObject" Target="../embeddings/oleObject75.bin"/><Relationship Id="rId5" Type="http://schemas.openxmlformats.org/officeDocument/2006/relationships/oleObject" Target="../embeddings/oleObject72.bin"/><Relationship Id="rId10" Type="http://schemas.openxmlformats.org/officeDocument/2006/relationships/image" Target="../media/image85.wmf"/><Relationship Id="rId4" Type="http://schemas.openxmlformats.org/officeDocument/2006/relationships/image" Target="../media/image82.wmf"/><Relationship Id="rId9" Type="http://schemas.openxmlformats.org/officeDocument/2006/relationships/oleObject" Target="../embeddings/oleObject74.bin"/></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Layout" Target="../slideLayouts/slideLayout5.xml"/><Relationship Id="rId1" Type="http://schemas.openxmlformats.org/officeDocument/2006/relationships/vmlDrawing" Target="../drawings/vmlDrawing25.vml"/><Relationship Id="rId6" Type="http://schemas.openxmlformats.org/officeDocument/2006/relationships/image" Target="../media/image88.wmf"/><Relationship Id="rId5" Type="http://schemas.openxmlformats.org/officeDocument/2006/relationships/oleObject" Target="../embeddings/oleObject77.bin"/><Relationship Id="rId4" Type="http://schemas.openxmlformats.org/officeDocument/2006/relationships/image" Target="../media/image87.emf"/></Relationships>
</file>

<file path=ppt/slides/_rels/slide4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slideLayout" Target="../slideLayouts/slideLayout5.xml"/><Relationship Id="rId1" Type="http://schemas.openxmlformats.org/officeDocument/2006/relationships/vmlDrawing" Target="../drawings/vmlDrawing26.vml"/><Relationship Id="rId5" Type="http://schemas.openxmlformats.org/officeDocument/2006/relationships/image" Target="../media/image89.wmf"/><Relationship Id="rId4" Type="http://schemas.openxmlformats.org/officeDocument/2006/relationships/oleObject" Target="../embeddings/oleObject78.bin"/></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Layout" Target="../slideLayouts/slideLayout5.xml"/><Relationship Id="rId1" Type="http://schemas.openxmlformats.org/officeDocument/2006/relationships/vmlDrawing" Target="../drawings/vmlDrawing27.vml"/><Relationship Id="rId6" Type="http://schemas.openxmlformats.org/officeDocument/2006/relationships/image" Target="../media/image91.emf"/><Relationship Id="rId5" Type="http://schemas.openxmlformats.org/officeDocument/2006/relationships/oleObject" Target="../embeddings/oleObject80.bin"/><Relationship Id="rId4" Type="http://schemas.openxmlformats.org/officeDocument/2006/relationships/image" Target="../media/image90.emf"/></Relationships>
</file>

<file path=ppt/slides/_rels/slide48.xml.rels><?xml version="1.0" encoding="UTF-8" standalone="yes"?>
<Relationships xmlns="http://schemas.openxmlformats.org/package/2006/relationships"><Relationship Id="rId8" Type="http://schemas.openxmlformats.org/officeDocument/2006/relationships/image" Target="../media/image94.wmf"/><Relationship Id="rId3" Type="http://schemas.openxmlformats.org/officeDocument/2006/relationships/oleObject" Target="../embeddings/oleObject81.bin"/><Relationship Id="rId7" Type="http://schemas.openxmlformats.org/officeDocument/2006/relationships/oleObject" Target="../embeddings/oleObject83.bin"/><Relationship Id="rId2" Type="http://schemas.openxmlformats.org/officeDocument/2006/relationships/slideLayout" Target="../slideLayouts/slideLayout5.xml"/><Relationship Id="rId1" Type="http://schemas.openxmlformats.org/officeDocument/2006/relationships/vmlDrawing" Target="../drawings/vmlDrawing28.vml"/><Relationship Id="rId6" Type="http://schemas.openxmlformats.org/officeDocument/2006/relationships/image" Target="../media/image93.emf"/><Relationship Id="rId5" Type="http://schemas.openxmlformats.org/officeDocument/2006/relationships/oleObject" Target="../embeddings/oleObject82.bin"/><Relationship Id="rId4" Type="http://schemas.openxmlformats.org/officeDocument/2006/relationships/image" Target="../media/image92.w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11.wmf"/><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oleObject" Target="../embeddings/oleObject7.bin"/><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16.png"/><Relationship Id="rId11" Type="http://schemas.openxmlformats.org/officeDocument/2006/relationships/image" Target="../media/image10.wmf"/><Relationship Id="rId5" Type="http://schemas.openxmlformats.org/officeDocument/2006/relationships/image" Target="../media/image15.png"/><Relationship Id="rId15" Type="http://schemas.openxmlformats.org/officeDocument/2006/relationships/image" Target="../media/image12.wmf"/><Relationship Id="rId10" Type="http://schemas.openxmlformats.org/officeDocument/2006/relationships/oleObject" Target="../embeddings/oleObject6.bin"/><Relationship Id="rId4" Type="http://schemas.openxmlformats.org/officeDocument/2006/relationships/image" Target="../media/image14.png"/><Relationship Id="rId9" Type="http://schemas.openxmlformats.org/officeDocument/2006/relationships/image" Target="../media/image9.wmf"/><Relationship Id="rId14" Type="http://schemas.openxmlformats.org/officeDocument/2006/relationships/oleObject" Target="../embeddings/oleObject8.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339633" y="1683657"/>
            <a:ext cx="8112035" cy="1698172"/>
          </a:xfrm>
        </p:spPr>
        <p:txBody>
          <a:bodyPr>
            <a:normAutofit fontScale="90000"/>
          </a:bodyPr>
          <a:lstStyle/>
          <a:p>
            <a:r>
              <a:rPr lang="ru-RU" sz="4000" dirty="0" smtClean="0"/>
              <a:t>Лекция 3</a:t>
            </a:r>
            <a:br>
              <a:rPr lang="ru-RU" sz="4000" dirty="0" smtClean="0"/>
            </a:br>
            <a:r>
              <a:rPr lang="ru-RU" sz="4000" dirty="0" smtClean="0"/>
              <a:t>Виды измерений.</a:t>
            </a:r>
            <a:br>
              <a:rPr lang="ru-RU" sz="4000" dirty="0" smtClean="0"/>
            </a:br>
            <a:r>
              <a:rPr lang="ru-RU" sz="4000" dirty="0" smtClean="0"/>
              <a:t>Обработка результатов измерений</a:t>
            </a:r>
            <a:endParaRPr lang="en-US" sz="4000" dirty="0"/>
          </a:p>
        </p:txBody>
      </p:sp>
      <p:sp>
        <p:nvSpPr>
          <p:cNvPr id="7" name="Text Placeholder 6"/>
          <p:cNvSpPr>
            <a:spLocks noGrp="1"/>
          </p:cNvSpPr>
          <p:nvPr>
            <p:ph type="body" sz="quarter" idx="10"/>
          </p:nvPr>
        </p:nvSpPr>
        <p:spPr>
          <a:xfrm>
            <a:off x="1371600" y="3637205"/>
            <a:ext cx="6400800" cy="761613"/>
          </a:xfrm>
        </p:spPr>
        <p:txBody>
          <a:bodyPr>
            <a:normAutofit fontScale="85000" lnSpcReduction="10000"/>
          </a:bodyPr>
          <a:lstStyle/>
          <a:p>
            <a:r>
              <a:rPr lang="ru-RU" sz="2000" dirty="0" smtClean="0"/>
              <a:t>к.т.н., преподаватель </a:t>
            </a:r>
            <a:r>
              <a:rPr lang="ru-RU" sz="2000" dirty="0" err="1" smtClean="0"/>
              <a:t>ФСУиР</a:t>
            </a:r>
            <a:r>
              <a:rPr lang="ru-RU" sz="2000" dirty="0" smtClean="0"/>
              <a:t> – Рассадина Анна Александровна</a:t>
            </a:r>
            <a:endParaRPr lang="nl-NL" sz="2000" dirty="0"/>
          </a:p>
          <a:p>
            <a:r>
              <a:rPr lang="ru-RU" dirty="0" smtClean="0"/>
              <a:t>Контактные данные: 8-950-047-25-58, </a:t>
            </a:r>
            <a:r>
              <a:rPr lang="en-US" dirty="0" smtClean="0"/>
              <a:t>aarassadina@itmo.ru</a:t>
            </a:r>
            <a:endParaRPr lang="en-US" dirty="0"/>
          </a:p>
        </p:txBody>
      </p:sp>
    </p:spTree>
    <p:extLst>
      <p:ext uri="{BB962C8B-B14F-4D97-AF65-F5344CB8AC3E}">
        <p14:creationId xmlns:p14="http://schemas.microsoft.com/office/powerpoint/2010/main" val="871725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5"/>
          <p:cNvSpPr txBox="1">
            <a:spLocks/>
          </p:cNvSpPr>
          <p:nvPr/>
        </p:nvSpPr>
        <p:spPr>
          <a:xfrm>
            <a:off x="764693" y="621485"/>
            <a:ext cx="5965438" cy="727617"/>
          </a:xfrm>
          <a:prstGeom prst="rect">
            <a:avLst/>
          </a:prstGeom>
        </p:spPr>
        <p:txBody>
          <a:bodyPr>
            <a:normAutofit/>
          </a:bodyPr>
          <a:lstStyle>
            <a:lvl1pPr algn="l" defTabSz="457200" rtl="0" eaLnBrk="1" latinLnBrk="0" hangingPunct="1">
              <a:spcBef>
                <a:spcPct val="0"/>
              </a:spcBef>
              <a:buNone/>
              <a:defRPr sz="3200" b="1" i="0" kern="1200" baseline="0">
                <a:solidFill>
                  <a:schemeClr val="tx1"/>
                </a:solidFill>
                <a:latin typeface="+mj-lt"/>
                <a:ea typeface="+mj-ea"/>
                <a:cs typeface="+mj-cs"/>
              </a:defRPr>
            </a:lvl1pPr>
          </a:lstStyle>
          <a:p>
            <a:r>
              <a:rPr lang="ru-RU" sz="1800" dirty="0" smtClean="0">
                <a:solidFill>
                  <a:srgbClr val="FF0000"/>
                </a:solidFill>
                <a:latin typeface="Times New Roman" pitchFamily="18" charset="0"/>
                <a:cs typeface="Times New Roman" pitchFamily="18" charset="0"/>
              </a:rPr>
              <a:t>3.2. Метод средних</a:t>
            </a:r>
            <a:endParaRPr lang="ru-RU" sz="1800" dirty="0">
              <a:solidFill>
                <a:srgbClr val="FF0000"/>
              </a:solidFill>
              <a:latin typeface="Times New Roman" pitchFamily="18" charset="0"/>
              <a:cs typeface="Times New Roman" pitchFamily="18" charset="0"/>
            </a:endParaRPr>
          </a:p>
        </p:txBody>
      </p:sp>
      <p:sp>
        <p:nvSpPr>
          <p:cNvPr id="9" name="Прямоугольник 8"/>
          <p:cNvSpPr/>
          <p:nvPr/>
        </p:nvSpPr>
        <p:spPr>
          <a:xfrm>
            <a:off x="212037" y="1417588"/>
            <a:ext cx="8818549" cy="2092881"/>
          </a:xfrm>
          <a:prstGeom prst="rect">
            <a:avLst/>
          </a:prstGeom>
        </p:spPr>
        <p:txBody>
          <a:bodyPr wrap="square">
            <a:spAutoFit/>
          </a:bodyPr>
          <a:lstStyle/>
          <a:p>
            <a:pPr indent="457200" algn="just">
              <a:lnSpc>
                <a:spcPct val="150000"/>
              </a:lnSpc>
              <a:spcBef>
                <a:spcPts val="0"/>
              </a:spcBef>
              <a:spcAft>
                <a:spcPts val="600"/>
              </a:spcAft>
            </a:pPr>
            <a:r>
              <a:rPr lang="ru-RU" sz="1600" dirty="0">
                <a:solidFill>
                  <a:srgbClr val="1802BE"/>
                </a:solidFill>
                <a:latin typeface="Times New Roman" pitchFamily="18" charset="0"/>
                <a:cs typeface="Times New Roman" pitchFamily="18" charset="0"/>
              </a:rPr>
              <a:t>Этот метод используют тогда, когда значения                  </a:t>
            </a:r>
            <a:r>
              <a:rPr lang="en-US" sz="1600" dirty="0" smtClean="0">
                <a:solidFill>
                  <a:srgbClr val="1802BE"/>
                </a:solidFill>
                <a:latin typeface="Times New Roman" pitchFamily="18" charset="0"/>
                <a:cs typeface="Times New Roman" pitchFamily="18" charset="0"/>
              </a:rPr>
              <a:t> </a:t>
            </a:r>
            <a:r>
              <a:rPr lang="ru-RU" sz="1600" dirty="0" smtClean="0">
                <a:solidFill>
                  <a:srgbClr val="1802BE"/>
                </a:solidFill>
                <a:latin typeface="Times New Roman" pitchFamily="18" charset="0"/>
                <a:cs typeface="Times New Roman" pitchFamily="18" charset="0"/>
              </a:rPr>
              <a:t>образуют </a:t>
            </a:r>
            <a:r>
              <a:rPr lang="ru-RU" sz="1600" dirty="0">
                <a:solidFill>
                  <a:srgbClr val="1802BE"/>
                </a:solidFill>
                <a:latin typeface="Times New Roman" pitchFamily="18" charset="0"/>
                <a:cs typeface="Times New Roman" pitchFamily="18" charset="0"/>
              </a:rPr>
              <a:t>выборки. Значения       в этом случае тоже образуют выборку со средним значением        </a:t>
            </a:r>
            <a:r>
              <a:rPr lang="ru-RU" sz="1600" dirty="0" smtClean="0">
                <a:solidFill>
                  <a:srgbClr val="1802BE"/>
                </a:solidFill>
                <a:latin typeface="Times New Roman" pitchFamily="18" charset="0"/>
                <a:cs typeface="Times New Roman" pitchFamily="18" charset="0"/>
              </a:rPr>
              <a:t>.</a:t>
            </a:r>
          </a:p>
          <a:p>
            <a:pPr indent="457200" algn="just">
              <a:lnSpc>
                <a:spcPct val="150000"/>
              </a:lnSpc>
              <a:spcBef>
                <a:spcPts val="0"/>
              </a:spcBef>
              <a:spcAft>
                <a:spcPts val="600"/>
              </a:spcAft>
            </a:pPr>
            <a:r>
              <a:rPr lang="ru-RU" sz="1600" dirty="0" smtClean="0">
                <a:solidFill>
                  <a:srgbClr val="1802BE"/>
                </a:solidFill>
                <a:latin typeface="Times New Roman" pitchFamily="18" charset="0"/>
                <a:cs typeface="Times New Roman" pitchFamily="18" charset="0"/>
              </a:rPr>
              <a:t>По средним значениям                   </a:t>
            </a:r>
            <a:r>
              <a:rPr lang="en-US" sz="1600" dirty="0" smtClean="0">
                <a:solidFill>
                  <a:srgbClr val="1802BE"/>
                </a:solidFill>
                <a:latin typeface="Times New Roman" pitchFamily="18" charset="0"/>
                <a:cs typeface="Times New Roman" pitchFamily="18" charset="0"/>
              </a:rPr>
              <a:t>                                                           </a:t>
            </a:r>
            <a:r>
              <a:rPr lang="ru-RU" sz="1600" dirty="0" smtClean="0">
                <a:solidFill>
                  <a:srgbClr val="1802BE"/>
                </a:solidFill>
                <a:latin typeface="Times New Roman" pitchFamily="18" charset="0"/>
                <a:cs typeface="Times New Roman" pitchFamily="18" charset="0"/>
              </a:rPr>
              <a:t>вычисляют средние значения соответствующих величин для функции</a:t>
            </a:r>
            <a:endParaRPr lang="en-US" sz="1600" dirty="0" smtClean="0">
              <a:solidFill>
                <a:srgbClr val="1802BE"/>
              </a:solidFill>
              <a:latin typeface="Times New Roman" pitchFamily="18" charset="0"/>
              <a:cs typeface="Times New Roman" pitchFamily="18" charset="0"/>
            </a:endParaRPr>
          </a:p>
          <a:p>
            <a:pPr indent="457200" algn="just">
              <a:lnSpc>
                <a:spcPct val="150000"/>
              </a:lnSpc>
              <a:spcBef>
                <a:spcPts val="0"/>
              </a:spcBef>
              <a:spcAft>
                <a:spcPts val="600"/>
              </a:spcAft>
            </a:pPr>
            <a:r>
              <a:rPr lang="ru-RU" sz="1600" dirty="0" smtClean="0">
                <a:solidFill>
                  <a:srgbClr val="1802BE"/>
                </a:solidFill>
                <a:latin typeface="Times New Roman" pitchFamily="18" charset="0"/>
                <a:cs typeface="Times New Roman" pitchFamily="18" charset="0"/>
              </a:rPr>
              <a:t>  </a:t>
            </a:r>
          </a:p>
        </p:txBody>
      </p:sp>
      <p:graphicFrame>
        <p:nvGraphicFramePr>
          <p:cNvPr id="10" name="Object 5"/>
          <p:cNvGraphicFramePr>
            <a:graphicFrameLocks noChangeAspect="1"/>
          </p:cNvGraphicFramePr>
          <p:nvPr>
            <p:extLst>
              <p:ext uri="{D42A27DB-BD31-4B8C-83A1-F6EECF244321}">
                <p14:modId xmlns:p14="http://schemas.microsoft.com/office/powerpoint/2010/main" val="556101372"/>
              </p:ext>
            </p:extLst>
          </p:nvPr>
        </p:nvGraphicFramePr>
        <p:xfrm>
          <a:off x="4826000" y="1466850"/>
          <a:ext cx="1195388" cy="398463"/>
        </p:xfrm>
        <a:graphic>
          <a:graphicData uri="http://schemas.openxmlformats.org/presentationml/2006/ole">
            <mc:AlternateContent xmlns:mc="http://schemas.openxmlformats.org/markup-compatibility/2006">
              <mc:Choice xmlns:v="urn:schemas-microsoft-com:vml" Requires="v">
                <p:oleObj spid="_x0000_s109197" name="Equation" r:id="rId3" imgW="685800" imgH="228600" progId="Equation.DSMT4">
                  <p:embed/>
                </p:oleObj>
              </mc:Choice>
              <mc:Fallback>
                <p:oleObj name="Equation" r:id="rId3" imgW="685800" imgH="228600" progId="Equation.DSMT4">
                  <p:embed/>
                  <p:pic>
                    <p:nvPicPr>
                      <p:cNvPr id="0" name="Picture 153"/>
                      <p:cNvPicPr>
                        <a:picLocks noChangeAspect="1" noChangeArrowheads="1"/>
                      </p:cNvPicPr>
                      <p:nvPr/>
                    </p:nvPicPr>
                    <p:blipFill>
                      <a:blip r:embed="rId4"/>
                      <a:srcRect/>
                      <a:stretch>
                        <a:fillRect/>
                      </a:stretch>
                    </p:blipFill>
                    <p:spPr bwMode="auto">
                      <a:xfrm>
                        <a:off x="4826000" y="1466850"/>
                        <a:ext cx="1195388" cy="39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6"/>
          <p:cNvGraphicFramePr>
            <a:graphicFrameLocks noChangeAspect="1"/>
          </p:cNvGraphicFramePr>
          <p:nvPr>
            <p:extLst>
              <p:ext uri="{D42A27DB-BD31-4B8C-83A1-F6EECF244321}">
                <p14:modId xmlns:p14="http://schemas.microsoft.com/office/powerpoint/2010/main" val="1558541006"/>
              </p:ext>
            </p:extLst>
          </p:nvPr>
        </p:nvGraphicFramePr>
        <p:xfrm>
          <a:off x="5533692" y="1811338"/>
          <a:ext cx="300038" cy="346075"/>
        </p:xfrm>
        <a:graphic>
          <a:graphicData uri="http://schemas.openxmlformats.org/presentationml/2006/ole">
            <mc:AlternateContent xmlns:mc="http://schemas.openxmlformats.org/markup-compatibility/2006">
              <mc:Choice xmlns:v="urn:schemas-microsoft-com:vml" Requires="v">
                <p:oleObj spid="_x0000_s109198" name="Equation" r:id="rId5" imgW="164880" imgH="190440" progId="Equation.DSMT4">
                  <p:embed/>
                </p:oleObj>
              </mc:Choice>
              <mc:Fallback>
                <p:oleObj name="Equation" r:id="rId5" imgW="164880" imgH="190440" progId="Equation.DSMT4">
                  <p:embed/>
                  <p:pic>
                    <p:nvPicPr>
                      <p:cNvPr id="0" name="Picture 154"/>
                      <p:cNvPicPr>
                        <a:picLocks noChangeAspect="1" noChangeArrowheads="1"/>
                      </p:cNvPicPr>
                      <p:nvPr/>
                    </p:nvPicPr>
                    <p:blipFill>
                      <a:blip r:embed="rId6"/>
                      <a:srcRect/>
                      <a:stretch>
                        <a:fillRect/>
                      </a:stretch>
                    </p:blipFill>
                    <p:spPr bwMode="auto">
                      <a:xfrm>
                        <a:off x="5533692" y="1811338"/>
                        <a:ext cx="300038"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7"/>
          <p:cNvGraphicFramePr>
            <a:graphicFrameLocks noChangeAspect="1"/>
          </p:cNvGraphicFramePr>
          <p:nvPr>
            <p:extLst>
              <p:ext uri="{D42A27DB-BD31-4B8C-83A1-F6EECF244321}">
                <p14:modId xmlns:p14="http://schemas.microsoft.com/office/powerpoint/2010/main" val="1078337670"/>
              </p:ext>
            </p:extLst>
          </p:nvPr>
        </p:nvGraphicFramePr>
        <p:xfrm>
          <a:off x="8516510" y="1507480"/>
          <a:ext cx="254000" cy="325437"/>
        </p:xfrm>
        <a:graphic>
          <a:graphicData uri="http://schemas.openxmlformats.org/presentationml/2006/ole">
            <mc:AlternateContent xmlns:mc="http://schemas.openxmlformats.org/markup-compatibility/2006">
              <mc:Choice xmlns:v="urn:schemas-microsoft-com:vml" Requires="v">
                <p:oleObj spid="_x0000_s109199" name="Equation" r:id="rId7" imgW="177480" imgH="228600" progId="Equation.DSMT4">
                  <p:embed/>
                </p:oleObj>
              </mc:Choice>
              <mc:Fallback>
                <p:oleObj name="Equation" r:id="rId7" imgW="177480" imgH="228600" progId="Equation.DSMT4">
                  <p:embed/>
                  <p:pic>
                    <p:nvPicPr>
                      <p:cNvPr id="0" name="Picture 155"/>
                      <p:cNvPicPr>
                        <a:picLocks noChangeAspect="1" noChangeArrowheads="1"/>
                      </p:cNvPicPr>
                      <p:nvPr/>
                    </p:nvPicPr>
                    <p:blipFill>
                      <a:blip r:embed="rId8"/>
                      <a:srcRect/>
                      <a:stretch>
                        <a:fillRect/>
                      </a:stretch>
                    </p:blipFill>
                    <p:spPr bwMode="auto">
                      <a:xfrm>
                        <a:off x="8516510" y="1507480"/>
                        <a:ext cx="254000" cy="325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 name="Объект 12"/>
          <p:cNvGraphicFramePr>
            <a:graphicFrameLocks noChangeAspect="1"/>
          </p:cNvGraphicFramePr>
          <p:nvPr>
            <p:extLst>
              <p:ext uri="{D42A27DB-BD31-4B8C-83A1-F6EECF244321}">
                <p14:modId xmlns:p14="http://schemas.microsoft.com/office/powerpoint/2010/main" val="2350015911"/>
              </p:ext>
            </p:extLst>
          </p:nvPr>
        </p:nvGraphicFramePr>
        <p:xfrm>
          <a:off x="2908412" y="2248921"/>
          <a:ext cx="4205287" cy="430213"/>
        </p:xfrm>
        <a:graphic>
          <a:graphicData uri="http://schemas.openxmlformats.org/presentationml/2006/ole">
            <mc:AlternateContent xmlns:mc="http://schemas.openxmlformats.org/markup-compatibility/2006">
              <mc:Choice xmlns:v="urn:schemas-microsoft-com:vml" Requires="v">
                <p:oleObj spid="_x0000_s109200" name="Equation" r:id="rId9" imgW="2349360" imgH="241200" progId="Equation.DSMT4">
                  <p:embed/>
                </p:oleObj>
              </mc:Choice>
              <mc:Fallback>
                <p:oleObj name="Equation" r:id="rId9" imgW="2349360" imgH="241200" progId="Equation.DSMT4">
                  <p:embed/>
                  <p:pic>
                    <p:nvPicPr>
                      <p:cNvPr id="0" name="Picture 156"/>
                      <p:cNvPicPr>
                        <a:picLocks noChangeAspect="1" noChangeArrowheads="1"/>
                      </p:cNvPicPr>
                      <p:nvPr/>
                    </p:nvPicPr>
                    <p:blipFill>
                      <a:blip r:embed="rId10"/>
                      <a:srcRect/>
                      <a:stretch>
                        <a:fillRect/>
                      </a:stretch>
                    </p:blipFill>
                    <p:spPr bwMode="auto">
                      <a:xfrm>
                        <a:off x="2908412" y="2248921"/>
                        <a:ext cx="4205287" cy="430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Объект 13"/>
          <p:cNvGraphicFramePr>
            <a:graphicFrameLocks noChangeAspect="1"/>
          </p:cNvGraphicFramePr>
          <p:nvPr>
            <p:extLst>
              <p:ext uri="{D42A27DB-BD31-4B8C-83A1-F6EECF244321}">
                <p14:modId xmlns:p14="http://schemas.microsoft.com/office/powerpoint/2010/main" val="1394829629"/>
              </p:ext>
            </p:extLst>
          </p:nvPr>
        </p:nvGraphicFramePr>
        <p:xfrm>
          <a:off x="4699808" y="2638589"/>
          <a:ext cx="1133922" cy="384723"/>
        </p:xfrm>
        <a:graphic>
          <a:graphicData uri="http://schemas.openxmlformats.org/presentationml/2006/ole">
            <mc:AlternateContent xmlns:mc="http://schemas.openxmlformats.org/markup-compatibility/2006">
              <mc:Choice xmlns:v="urn:schemas-microsoft-com:vml" Requires="v">
                <p:oleObj spid="_x0000_s109201" name="Equation" r:id="rId11" imgW="710891" imgH="241195" progId="Equation.DSMT4">
                  <p:embed/>
                </p:oleObj>
              </mc:Choice>
              <mc:Fallback>
                <p:oleObj name="Equation" r:id="rId11" imgW="710891" imgH="241195" progId="Equation.DSMT4">
                  <p:embed/>
                  <p:pic>
                    <p:nvPicPr>
                      <p:cNvPr id="0" name="Picture 15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99808" y="2638589"/>
                        <a:ext cx="1133922" cy="384723"/>
                      </a:xfrm>
                      <a:prstGeom prst="rect">
                        <a:avLst/>
                      </a:prstGeom>
                      <a:noFill/>
                      <a:extLst/>
                    </p:spPr>
                  </p:pic>
                </p:oleObj>
              </mc:Fallback>
            </mc:AlternateContent>
          </a:graphicData>
        </a:graphic>
      </p:graphicFrame>
      <p:sp>
        <p:nvSpPr>
          <p:cNvPr id="15" name="TextBox 14"/>
          <p:cNvSpPr txBox="1"/>
          <p:nvPr/>
        </p:nvSpPr>
        <p:spPr>
          <a:xfrm>
            <a:off x="8587394" y="4774168"/>
            <a:ext cx="537754" cy="369332"/>
          </a:xfrm>
          <a:prstGeom prst="rect">
            <a:avLst/>
          </a:prstGeom>
          <a:noFill/>
        </p:spPr>
        <p:txBody>
          <a:bodyPr wrap="square" rtlCol="0">
            <a:spAutoFit/>
          </a:bodyPr>
          <a:lstStyle/>
          <a:p>
            <a:r>
              <a:rPr lang="en-US" dirty="0" smtClean="0"/>
              <a:t>9</a:t>
            </a:r>
            <a:endParaRPr lang="ru-RU" dirty="0"/>
          </a:p>
        </p:txBody>
      </p:sp>
    </p:spTree>
    <p:extLst>
      <p:ext uri="{BB962C8B-B14F-4D97-AF65-F5344CB8AC3E}">
        <p14:creationId xmlns:p14="http://schemas.microsoft.com/office/powerpoint/2010/main" val="6634363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587394" y="4774168"/>
            <a:ext cx="537754" cy="369332"/>
          </a:xfrm>
          <a:prstGeom prst="rect">
            <a:avLst/>
          </a:prstGeom>
          <a:noFill/>
        </p:spPr>
        <p:txBody>
          <a:bodyPr wrap="square" rtlCol="0">
            <a:spAutoFit/>
          </a:bodyPr>
          <a:lstStyle/>
          <a:p>
            <a:r>
              <a:rPr lang="en-US" dirty="0" smtClean="0"/>
              <a:t>10</a:t>
            </a:r>
            <a:endParaRPr lang="ru-RU" dirty="0"/>
          </a:p>
        </p:txBody>
      </p:sp>
      <p:sp>
        <p:nvSpPr>
          <p:cNvPr id="5" name="TextBox 4"/>
          <p:cNvSpPr txBox="1"/>
          <p:nvPr/>
        </p:nvSpPr>
        <p:spPr>
          <a:xfrm>
            <a:off x="198783" y="336707"/>
            <a:ext cx="8666921" cy="2846933"/>
          </a:xfrm>
          <a:prstGeom prst="rect">
            <a:avLst/>
          </a:prstGeom>
          <a:noFill/>
        </p:spPr>
        <p:txBody>
          <a:bodyPr wrap="square" rtlCol="0">
            <a:spAutoFit/>
          </a:bodyPr>
          <a:lstStyle/>
          <a:p>
            <a:pPr indent="457200" algn="just">
              <a:spcAft>
                <a:spcPts val="600"/>
              </a:spcAft>
            </a:pPr>
            <a:endParaRPr lang="ru-RU" b="1" dirty="0" smtClean="0">
              <a:solidFill>
                <a:srgbClr val="FF0000"/>
              </a:solidFill>
              <a:latin typeface="Times New Roman" pitchFamily="18" charset="0"/>
              <a:cs typeface="Times New Roman" pitchFamily="18" charset="0"/>
            </a:endParaRPr>
          </a:p>
          <a:p>
            <a:pPr indent="457200" algn="just">
              <a:lnSpc>
                <a:spcPct val="150000"/>
              </a:lnSpc>
              <a:spcAft>
                <a:spcPts val="600"/>
              </a:spcAft>
            </a:pPr>
            <a:r>
              <a:rPr lang="ru-RU" sz="1600" dirty="0">
                <a:latin typeface="Times New Roman" pitchFamily="18" charset="0"/>
                <a:cs typeface="Times New Roman" pitchFamily="18" charset="0"/>
              </a:rPr>
              <a:t>Метод средних </a:t>
            </a:r>
            <a:r>
              <a:rPr lang="ru-RU" sz="1600" dirty="0" smtClean="0">
                <a:latin typeface="Times New Roman" pitchFamily="18" charset="0"/>
                <a:cs typeface="Times New Roman" pitchFamily="18" charset="0"/>
              </a:rPr>
              <a:t>можно применять, если </a:t>
            </a:r>
            <a:r>
              <a:rPr lang="ru-RU" sz="1600" i="1" dirty="0" smtClean="0">
                <a:latin typeface="Times New Roman" pitchFamily="18" charset="0"/>
                <a:cs typeface="Times New Roman" pitchFamily="18" charset="0"/>
              </a:rPr>
              <a:t>Ф</a:t>
            </a:r>
            <a:r>
              <a:rPr lang="ru-RU" sz="1600" dirty="0" smtClean="0">
                <a:latin typeface="Times New Roman" pitchFamily="18" charset="0"/>
                <a:cs typeface="Times New Roman" pitchFamily="18" charset="0"/>
              </a:rPr>
              <a:t>(</a:t>
            </a:r>
            <a:r>
              <a:rPr lang="ru-RU" sz="1600" i="1" dirty="0" smtClean="0">
                <a:latin typeface="Times New Roman" pitchFamily="18" charset="0"/>
                <a:cs typeface="Times New Roman" pitchFamily="18" charset="0"/>
              </a:rPr>
              <a:t>Х</a:t>
            </a:r>
            <a:r>
              <a:rPr lang="ru-RU" sz="1600" dirty="0" smtClean="0">
                <a:latin typeface="Times New Roman" pitchFamily="18" charset="0"/>
                <a:cs typeface="Times New Roman" pitchFamily="18" charset="0"/>
              </a:rPr>
              <a:t>) в диапазоне выборки </a:t>
            </a:r>
            <a:r>
              <a:rPr lang="en-US" sz="1600" i="1" dirty="0" smtClean="0">
                <a:latin typeface="Times New Roman" pitchFamily="18" charset="0"/>
                <a:cs typeface="Times New Roman" pitchFamily="18" charset="0"/>
              </a:rPr>
              <a:t>X</a:t>
            </a:r>
            <a:r>
              <a:rPr lang="en-US" sz="1400" i="1" dirty="0" smtClean="0">
                <a:latin typeface="Times New Roman" pitchFamily="18" charset="0"/>
                <a:cs typeface="Times New Roman" pitchFamily="18" charset="0"/>
              </a:rPr>
              <a:t>i</a:t>
            </a:r>
            <a:r>
              <a:rPr lang="ru-RU" sz="1600" dirty="0" smtClean="0">
                <a:latin typeface="Times New Roman" pitchFamily="18" charset="0"/>
                <a:cs typeface="Times New Roman" pitchFamily="18" charset="0"/>
              </a:rPr>
              <a:t> линеаризуема, т.е. заменима без большой погрешности линейной функцией. Графически это означает замену кривой </a:t>
            </a:r>
            <a:r>
              <a:rPr lang="ru-RU" sz="1600" i="1" dirty="0">
                <a:latin typeface="Times New Roman" pitchFamily="18" charset="0"/>
                <a:cs typeface="Times New Roman" pitchFamily="18" charset="0"/>
              </a:rPr>
              <a:t>Ф</a:t>
            </a:r>
            <a:r>
              <a:rPr lang="ru-RU" sz="1600" dirty="0">
                <a:latin typeface="Times New Roman" pitchFamily="18" charset="0"/>
                <a:cs typeface="Times New Roman" pitchFamily="18" charset="0"/>
              </a:rPr>
              <a:t>(</a:t>
            </a:r>
            <a:r>
              <a:rPr lang="ru-RU" sz="1600" i="1" dirty="0">
                <a:latin typeface="Times New Roman" pitchFamily="18" charset="0"/>
                <a:cs typeface="Times New Roman" pitchFamily="18" charset="0"/>
              </a:rPr>
              <a:t>Х</a:t>
            </a:r>
            <a:r>
              <a:rPr lang="ru-RU" sz="1600" dirty="0" smtClean="0">
                <a:latin typeface="Times New Roman" pitchFamily="18" charset="0"/>
                <a:cs typeface="Times New Roman" pitchFamily="18" charset="0"/>
              </a:rPr>
              <a:t>) касательной к ней.</a:t>
            </a:r>
          </a:p>
          <a:p>
            <a:pPr indent="457200" algn="just">
              <a:spcAft>
                <a:spcPts val="600"/>
              </a:spcAft>
            </a:pPr>
            <a:endParaRPr lang="ru-RU" sz="1600" dirty="0" smtClean="0">
              <a:latin typeface="Times New Roman" pitchFamily="18" charset="0"/>
              <a:cs typeface="Times New Roman" pitchFamily="18" charset="0"/>
            </a:endParaRPr>
          </a:p>
          <a:p>
            <a:pPr indent="457200" algn="just">
              <a:spcAft>
                <a:spcPts val="600"/>
              </a:spcAft>
            </a:pPr>
            <a:endParaRPr lang="ru-RU" sz="1600" b="1" dirty="0" smtClean="0">
              <a:latin typeface="Times New Roman" pitchFamily="18" charset="0"/>
              <a:cs typeface="Times New Roman" pitchFamily="18" charset="0"/>
            </a:endParaRPr>
          </a:p>
          <a:p>
            <a:pPr indent="457200" algn="just">
              <a:spcAft>
                <a:spcPts val="600"/>
              </a:spcAft>
            </a:pPr>
            <a:endParaRPr lang="ru-RU" sz="1600" dirty="0" smtClean="0">
              <a:latin typeface="Times New Roman" pitchFamily="18" charset="0"/>
              <a:cs typeface="Times New Roman" pitchFamily="18" charset="0"/>
            </a:endParaRPr>
          </a:p>
          <a:p>
            <a:pPr indent="457200" algn="just">
              <a:spcAft>
                <a:spcPts val="600"/>
              </a:spcAft>
            </a:pPr>
            <a:endParaRPr lang="ru-RU" sz="1600" b="1" dirty="0">
              <a:latin typeface="Times New Roman" pitchFamily="18" charset="0"/>
              <a:cs typeface="Times New Roman" pitchFamily="18" charset="0"/>
            </a:endParaRPr>
          </a:p>
        </p:txBody>
      </p:sp>
      <p:graphicFrame>
        <p:nvGraphicFramePr>
          <p:cNvPr id="6" name="Объект 5"/>
          <p:cNvGraphicFramePr>
            <a:graphicFrameLocks noChangeAspect="1"/>
          </p:cNvGraphicFramePr>
          <p:nvPr>
            <p:extLst>
              <p:ext uri="{D42A27DB-BD31-4B8C-83A1-F6EECF244321}">
                <p14:modId xmlns:p14="http://schemas.microsoft.com/office/powerpoint/2010/main" val="1043872256"/>
              </p:ext>
            </p:extLst>
          </p:nvPr>
        </p:nvGraphicFramePr>
        <p:xfrm>
          <a:off x="5192453" y="2929944"/>
          <a:ext cx="240403" cy="277388"/>
        </p:xfrm>
        <a:graphic>
          <a:graphicData uri="http://schemas.openxmlformats.org/presentationml/2006/ole">
            <mc:AlternateContent xmlns:mc="http://schemas.openxmlformats.org/markup-compatibility/2006">
              <mc:Choice xmlns:v="urn:schemas-microsoft-com:vml" Requires="v">
                <p:oleObj spid="_x0000_s110429" name="Equation" r:id="rId3" imgW="164957" imgH="190335" progId="Equation.DSMT4">
                  <p:embed/>
                </p:oleObj>
              </mc:Choice>
              <mc:Fallback>
                <p:oleObj name="Equation" r:id="rId3" imgW="164957" imgH="190335" progId="Equation.DSMT4">
                  <p:embed/>
                  <p:pic>
                    <p:nvPicPr>
                      <p:cNvPr id="0" name="Picture 1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453" y="2929944"/>
                        <a:ext cx="240403" cy="277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Объект 6"/>
          <p:cNvGraphicFramePr>
            <a:graphicFrameLocks noChangeAspect="1"/>
          </p:cNvGraphicFramePr>
          <p:nvPr>
            <p:extLst>
              <p:ext uri="{D42A27DB-BD31-4B8C-83A1-F6EECF244321}">
                <p14:modId xmlns:p14="http://schemas.microsoft.com/office/powerpoint/2010/main" val="3533775363"/>
              </p:ext>
            </p:extLst>
          </p:nvPr>
        </p:nvGraphicFramePr>
        <p:xfrm>
          <a:off x="4533393" y="2929944"/>
          <a:ext cx="597590" cy="316371"/>
        </p:xfrm>
        <a:graphic>
          <a:graphicData uri="http://schemas.openxmlformats.org/presentationml/2006/ole">
            <mc:AlternateContent xmlns:mc="http://schemas.openxmlformats.org/markup-compatibility/2006">
              <mc:Choice xmlns:v="urn:schemas-microsoft-com:vml" Requires="v">
                <p:oleObj spid="_x0000_s110430" name="Equation" r:id="rId5" imgW="431613" imgH="228501" progId="Equation.DSMT4">
                  <p:embed/>
                </p:oleObj>
              </mc:Choice>
              <mc:Fallback>
                <p:oleObj name="Equation" r:id="rId5" imgW="431613" imgH="228501" progId="Equation.DSMT4">
                  <p:embed/>
                  <p:pic>
                    <p:nvPicPr>
                      <p:cNvPr id="0" name="Picture 1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3393" y="2929944"/>
                        <a:ext cx="597590" cy="3163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1" name="Рисунок 10"/>
          <p:cNvPicPr>
            <a:picLocks noChangeAspect="1"/>
          </p:cNvPicPr>
          <p:nvPr/>
        </p:nvPicPr>
        <p:blipFill>
          <a:blip r:embed="rId7"/>
          <a:stretch>
            <a:fillRect/>
          </a:stretch>
        </p:blipFill>
        <p:spPr>
          <a:xfrm>
            <a:off x="5494326" y="1754951"/>
            <a:ext cx="2761905" cy="2904762"/>
          </a:xfrm>
          <a:prstGeom prst="rect">
            <a:avLst/>
          </a:prstGeom>
        </p:spPr>
      </p:pic>
      <p:graphicFrame>
        <p:nvGraphicFramePr>
          <p:cNvPr id="12" name="Объект 11"/>
          <p:cNvGraphicFramePr>
            <a:graphicFrameLocks noChangeAspect="1"/>
          </p:cNvGraphicFramePr>
          <p:nvPr>
            <p:extLst>
              <p:ext uri="{D42A27DB-BD31-4B8C-83A1-F6EECF244321}">
                <p14:modId xmlns:p14="http://schemas.microsoft.com/office/powerpoint/2010/main" val="2702858243"/>
              </p:ext>
            </p:extLst>
          </p:nvPr>
        </p:nvGraphicFramePr>
        <p:xfrm>
          <a:off x="5911893" y="2838450"/>
          <a:ext cx="469900" cy="165100"/>
        </p:xfrm>
        <a:graphic>
          <a:graphicData uri="http://schemas.openxmlformats.org/presentationml/2006/ole">
            <mc:AlternateContent xmlns:mc="http://schemas.openxmlformats.org/markup-compatibility/2006">
              <mc:Choice xmlns:v="urn:schemas-microsoft-com:vml" Requires="v">
                <p:oleObj spid="_x0000_s110431" name="Equation" r:id="rId8" imgW="469696" imgH="165028" progId="Equation.DSMT4">
                  <p:embed/>
                </p:oleObj>
              </mc:Choice>
              <mc:Fallback>
                <p:oleObj name="Equation" r:id="rId8" imgW="469696" imgH="165028" progId="Equation.DSMT4">
                  <p:embed/>
                  <p:pic>
                    <p:nvPicPr>
                      <p:cNvPr id="0" name="Picture 14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11893" y="2838450"/>
                        <a:ext cx="469900" cy="165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Объект 12"/>
          <p:cNvGraphicFramePr>
            <a:graphicFrameLocks noChangeAspect="1"/>
          </p:cNvGraphicFramePr>
          <p:nvPr>
            <p:extLst>
              <p:ext uri="{D42A27DB-BD31-4B8C-83A1-F6EECF244321}">
                <p14:modId xmlns:p14="http://schemas.microsoft.com/office/powerpoint/2010/main" val="2523028540"/>
              </p:ext>
            </p:extLst>
          </p:nvPr>
        </p:nvGraphicFramePr>
        <p:xfrm>
          <a:off x="6503271" y="4663098"/>
          <a:ext cx="254009" cy="272152"/>
        </p:xfrm>
        <a:graphic>
          <a:graphicData uri="http://schemas.openxmlformats.org/presentationml/2006/ole">
            <mc:AlternateContent xmlns:mc="http://schemas.openxmlformats.org/markup-compatibility/2006">
              <mc:Choice xmlns:v="urn:schemas-microsoft-com:vml" Requires="v">
                <p:oleObj spid="_x0000_s110432" name="Equation" r:id="rId10" imgW="177646" imgH="190335" progId="Equation.DSMT4">
                  <p:embed/>
                </p:oleObj>
              </mc:Choice>
              <mc:Fallback>
                <p:oleObj name="Equation" r:id="rId10" imgW="177646" imgH="190335" progId="Equation.DSMT4">
                  <p:embed/>
                  <p:pic>
                    <p:nvPicPr>
                      <p:cNvPr id="0" name="Picture 14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03271" y="4663098"/>
                        <a:ext cx="254009" cy="2721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Объект 13"/>
          <p:cNvGraphicFramePr>
            <a:graphicFrameLocks noChangeAspect="1"/>
          </p:cNvGraphicFramePr>
          <p:nvPr>
            <p:extLst>
              <p:ext uri="{D42A27DB-BD31-4B8C-83A1-F6EECF244321}">
                <p14:modId xmlns:p14="http://schemas.microsoft.com/office/powerpoint/2010/main" val="1409425570"/>
              </p:ext>
            </p:extLst>
          </p:nvPr>
        </p:nvGraphicFramePr>
        <p:xfrm>
          <a:off x="6860969" y="4659713"/>
          <a:ext cx="753134" cy="275537"/>
        </p:xfrm>
        <a:graphic>
          <a:graphicData uri="http://schemas.openxmlformats.org/presentationml/2006/ole">
            <mc:AlternateContent xmlns:mc="http://schemas.openxmlformats.org/markup-compatibility/2006">
              <mc:Choice xmlns:v="urn:schemas-microsoft-com:vml" Requires="v">
                <p:oleObj spid="_x0000_s110433" name="Equation" r:id="rId12" imgW="520474" imgH="190417" progId="Equation.DSMT4">
                  <p:embed/>
                </p:oleObj>
              </mc:Choice>
              <mc:Fallback>
                <p:oleObj name="Equation" r:id="rId12" imgW="520474" imgH="190417" progId="Equation.DSMT4">
                  <p:embed/>
                  <p:pic>
                    <p:nvPicPr>
                      <p:cNvPr id="0" name="Picture 14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60969" y="4659713"/>
                        <a:ext cx="753134" cy="275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Объект 14"/>
          <p:cNvGraphicFramePr>
            <a:graphicFrameLocks noChangeAspect="1"/>
          </p:cNvGraphicFramePr>
          <p:nvPr>
            <p:extLst>
              <p:ext uri="{D42A27DB-BD31-4B8C-83A1-F6EECF244321}">
                <p14:modId xmlns:p14="http://schemas.microsoft.com/office/powerpoint/2010/main" val="2166281862"/>
              </p:ext>
            </p:extLst>
          </p:nvPr>
        </p:nvGraphicFramePr>
        <p:xfrm>
          <a:off x="5709848" y="4663940"/>
          <a:ext cx="741579" cy="271310"/>
        </p:xfrm>
        <a:graphic>
          <a:graphicData uri="http://schemas.openxmlformats.org/presentationml/2006/ole">
            <mc:AlternateContent xmlns:mc="http://schemas.openxmlformats.org/markup-compatibility/2006">
              <mc:Choice xmlns:v="urn:schemas-microsoft-com:vml" Requires="v">
                <p:oleObj spid="_x0000_s110434" name="Equation" r:id="rId14" imgW="520474" imgH="190417" progId="Equation.DSMT4">
                  <p:embed/>
                </p:oleObj>
              </mc:Choice>
              <mc:Fallback>
                <p:oleObj name="Equation" r:id="rId14" imgW="520474" imgH="190417" progId="Equation.DSMT4">
                  <p:embed/>
                  <p:pic>
                    <p:nvPicPr>
                      <p:cNvPr id="0" name="Picture 14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09848" y="4663940"/>
                        <a:ext cx="741579" cy="2713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7" name="Прямая соединительная линия 16"/>
          <p:cNvCxnSpPr/>
          <p:nvPr/>
        </p:nvCxnSpPr>
        <p:spPr>
          <a:xfrm>
            <a:off x="6757280" y="2014330"/>
            <a:ext cx="0" cy="1119809"/>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aphicFrame>
        <p:nvGraphicFramePr>
          <p:cNvPr id="18" name="Объект 17"/>
          <p:cNvGraphicFramePr>
            <a:graphicFrameLocks noChangeAspect="1"/>
          </p:cNvGraphicFramePr>
          <p:nvPr>
            <p:extLst>
              <p:ext uri="{D42A27DB-BD31-4B8C-83A1-F6EECF244321}">
                <p14:modId xmlns:p14="http://schemas.microsoft.com/office/powerpoint/2010/main" val="2721095475"/>
              </p:ext>
            </p:extLst>
          </p:nvPr>
        </p:nvGraphicFramePr>
        <p:xfrm>
          <a:off x="6860969" y="2460625"/>
          <a:ext cx="1231900" cy="228600"/>
        </p:xfrm>
        <a:graphic>
          <a:graphicData uri="http://schemas.openxmlformats.org/presentationml/2006/ole">
            <mc:AlternateContent xmlns:mc="http://schemas.openxmlformats.org/markup-compatibility/2006">
              <mc:Choice xmlns:v="urn:schemas-microsoft-com:vml" Requires="v">
                <p:oleObj spid="_x0000_s110435" name="Equation" r:id="rId16" imgW="1231366" imgH="228501" progId="Equation.DSMT4">
                  <p:embed/>
                </p:oleObj>
              </mc:Choice>
              <mc:Fallback>
                <p:oleObj name="Equation" r:id="rId16" imgW="1231366" imgH="228501" progId="Equation.DSMT4">
                  <p:embed/>
                  <p:pic>
                    <p:nvPicPr>
                      <p:cNvPr id="0" name="Picture 15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860969" y="2460625"/>
                        <a:ext cx="12319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extBox 1"/>
          <p:cNvSpPr txBox="1"/>
          <p:nvPr/>
        </p:nvSpPr>
        <p:spPr>
          <a:xfrm>
            <a:off x="160939" y="1765022"/>
            <a:ext cx="4252003" cy="3323987"/>
          </a:xfrm>
          <a:prstGeom prst="rect">
            <a:avLst/>
          </a:prstGeom>
          <a:solidFill>
            <a:schemeClr val="bg1"/>
          </a:solidFill>
        </p:spPr>
        <p:txBody>
          <a:bodyPr wrap="square" rtlCol="0">
            <a:spAutoFit/>
          </a:bodyPr>
          <a:lstStyle/>
          <a:p>
            <a:pPr indent="457200" algn="just">
              <a:lnSpc>
                <a:spcPct val="150000"/>
              </a:lnSpc>
            </a:pPr>
            <a:r>
              <a:rPr lang="ru-RU" sz="1400" dirty="0" smtClean="0">
                <a:latin typeface="Times New Roman" panose="02020603050405020304" pitchFamily="18" charset="0"/>
                <a:cs typeface="Times New Roman" panose="02020603050405020304" pitchFamily="18" charset="0"/>
              </a:rPr>
              <a:t>Касательная здесь подобна зеркалу, которое почти без искажений переводит значение точек </a:t>
            </a:r>
            <a:r>
              <a:rPr lang="en-US" sz="1400" i="1" dirty="0" smtClean="0">
                <a:latin typeface="Times New Roman" panose="02020603050405020304" pitchFamily="18" charset="0"/>
                <a:cs typeface="Times New Roman" panose="02020603050405020304" pitchFamily="18" charset="0"/>
              </a:rPr>
              <a:t>Xi</a:t>
            </a:r>
            <a:r>
              <a:rPr lang="ru-RU" sz="1400" dirty="0" smtClean="0">
                <a:latin typeface="Times New Roman" panose="02020603050405020304" pitchFamily="18" charset="0"/>
                <a:cs typeface="Times New Roman" panose="02020603050405020304" pitchFamily="18" charset="0"/>
              </a:rPr>
              <a:t> на ось </a:t>
            </a:r>
            <a:r>
              <a:rPr lang="ru-RU" sz="1400" i="1" dirty="0" smtClean="0">
                <a:latin typeface="Times New Roman" panose="02020603050405020304" pitchFamily="18" charset="0"/>
                <a:cs typeface="Times New Roman" panose="02020603050405020304" pitchFamily="18" charset="0"/>
              </a:rPr>
              <a:t>Ф</a:t>
            </a:r>
            <a:r>
              <a:rPr lang="en-US" sz="1400" dirty="0" smtClean="0">
                <a:latin typeface="Times New Roman" panose="02020603050405020304" pitchFamily="18" charset="0"/>
                <a:cs typeface="Times New Roman" panose="02020603050405020304" pitchFamily="18" charset="0"/>
              </a:rPr>
              <a:t> </a:t>
            </a:r>
            <a:r>
              <a:rPr lang="ru-RU" sz="1400" dirty="0" smtClean="0">
                <a:latin typeface="Times New Roman" panose="02020603050405020304" pitchFamily="18" charset="0"/>
                <a:cs typeface="Times New Roman" panose="02020603050405020304" pitchFamily="18" charset="0"/>
              </a:rPr>
              <a:t>и превращает нормальное распределение </a:t>
            </a:r>
            <a:r>
              <a:rPr lang="en-US" sz="1400" i="1" dirty="0" smtClean="0">
                <a:latin typeface="Times New Roman" panose="02020603050405020304" pitchFamily="18" charset="0"/>
                <a:cs typeface="Times New Roman" panose="02020603050405020304" pitchFamily="18" charset="0"/>
              </a:rPr>
              <a:t>f(X)</a:t>
            </a:r>
            <a:r>
              <a:rPr lang="en-US" sz="1400" dirty="0" smtClean="0">
                <a:latin typeface="Times New Roman" panose="02020603050405020304" pitchFamily="18" charset="0"/>
                <a:cs typeface="Times New Roman" panose="02020603050405020304" pitchFamily="18" charset="0"/>
              </a:rPr>
              <a:t> </a:t>
            </a:r>
            <a:r>
              <a:rPr lang="ru-RU" sz="1400" dirty="0" smtClean="0">
                <a:latin typeface="Times New Roman" panose="02020603050405020304" pitchFamily="18" charset="0"/>
                <a:cs typeface="Times New Roman" panose="02020603050405020304" pitchFamily="18" charset="0"/>
              </a:rPr>
              <a:t>в нормальное же распределение </a:t>
            </a:r>
            <a:r>
              <a:rPr lang="en-US" sz="1400" i="1" dirty="0" smtClean="0">
                <a:latin typeface="Times New Roman" panose="02020603050405020304" pitchFamily="18" charset="0"/>
                <a:cs typeface="Times New Roman" panose="02020603050405020304" pitchFamily="18" charset="0"/>
              </a:rPr>
              <a:t>f(</a:t>
            </a:r>
            <a:r>
              <a:rPr lang="ru-RU" sz="1400" i="1" dirty="0" smtClean="0">
                <a:latin typeface="Times New Roman" panose="02020603050405020304" pitchFamily="18" charset="0"/>
                <a:cs typeface="Times New Roman" panose="02020603050405020304" pitchFamily="18" charset="0"/>
              </a:rPr>
              <a:t>Ф)</a:t>
            </a:r>
            <a:r>
              <a:rPr lang="ru-RU" sz="1400" dirty="0" smtClean="0">
                <a:latin typeface="Times New Roman" panose="02020603050405020304" pitchFamily="18" charset="0"/>
                <a:cs typeface="Times New Roman" panose="02020603050405020304" pitchFamily="18" charset="0"/>
              </a:rPr>
              <a:t>. </a:t>
            </a:r>
            <a:r>
              <a:rPr lang="ru-RU" sz="1400" dirty="0" smtClean="0"/>
              <a:t> </a:t>
            </a:r>
            <a:r>
              <a:rPr lang="ru-RU" sz="1400" dirty="0">
                <a:latin typeface="Times New Roman" panose="02020603050405020304" pitchFamily="18" charset="0"/>
                <a:cs typeface="Times New Roman" panose="02020603050405020304" pitchFamily="18" charset="0"/>
              </a:rPr>
              <a:t>Поэтому среднему значению </a:t>
            </a:r>
            <a:r>
              <a:rPr lang="ru-RU" sz="1400" i="1" dirty="0" smtClean="0">
                <a:latin typeface="Times New Roman" panose="02020603050405020304" pitchFamily="18" charset="0"/>
                <a:cs typeface="Times New Roman" panose="02020603050405020304" pitchFamily="18" charset="0"/>
              </a:rPr>
              <a:t>Х </a:t>
            </a:r>
            <a:r>
              <a:rPr lang="ru-RU" sz="1400" dirty="0" smtClean="0">
                <a:latin typeface="Times New Roman" panose="02020603050405020304" pitchFamily="18" charset="0"/>
                <a:cs typeface="Times New Roman" panose="02020603050405020304" pitchFamily="18" charset="0"/>
              </a:rPr>
              <a:t>соответствует на оси Ф величина </a:t>
            </a:r>
            <a:r>
              <a:rPr lang="ru-RU" sz="1400" i="1" dirty="0" smtClean="0">
                <a:latin typeface="Times New Roman" panose="02020603050405020304" pitchFamily="18" charset="0"/>
                <a:cs typeface="Times New Roman" panose="02020603050405020304" pitchFamily="18" charset="0"/>
              </a:rPr>
              <a:t>Ф</a:t>
            </a:r>
            <a:r>
              <a:rPr lang="ru-RU" sz="1400" dirty="0" smtClean="0">
                <a:latin typeface="Times New Roman" panose="02020603050405020304" pitchFamily="18" charset="0"/>
                <a:cs typeface="Times New Roman" panose="02020603050405020304" pitchFamily="18" charset="0"/>
              </a:rPr>
              <a:t>(</a:t>
            </a:r>
            <a:r>
              <a:rPr lang="ru-RU" sz="1400" i="1" dirty="0" smtClean="0">
                <a:latin typeface="Times New Roman" panose="02020603050405020304" pitchFamily="18" charset="0"/>
                <a:cs typeface="Times New Roman" panose="02020603050405020304" pitchFamily="18" charset="0"/>
              </a:rPr>
              <a:t>Х</a:t>
            </a:r>
            <a:r>
              <a:rPr lang="ru-RU" sz="1400" dirty="0" smtClean="0">
                <a:latin typeface="Times New Roman" panose="02020603050405020304" pitchFamily="18" charset="0"/>
                <a:cs typeface="Times New Roman" panose="02020603050405020304" pitchFamily="18" charset="0"/>
              </a:rPr>
              <a:t>) почти равная среднему значению функции:</a:t>
            </a:r>
          </a:p>
          <a:p>
            <a:pPr algn="ctr">
              <a:lnSpc>
                <a:spcPct val="150000"/>
              </a:lnSpc>
            </a:pPr>
            <a:r>
              <a:rPr lang="ru-RU" sz="1400" i="1" dirty="0">
                <a:latin typeface="Times New Roman" panose="02020603050405020304" pitchFamily="18" charset="0"/>
                <a:cs typeface="Times New Roman" panose="02020603050405020304" pitchFamily="18" charset="0"/>
              </a:rPr>
              <a:t>Ф</a:t>
            </a:r>
            <a:r>
              <a:rPr lang="ru-RU" sz="1400" dirty="0">
                <a:latin typeface="Times New Roman" panose="02020603050405020304" pitchFamily="18" charset="0"/>
                <a:cs typeface="Times New Roman" panose="02020603050405020304" pitchFamily="18" charset="0"/>
              </a:rPr>
              <a:t>(</a:t>
            </a:r>
            <a:r>
              <a:rPr lang="ru-RU" sz="1400" i="1" dirty="0">
                <a:latin typeface="Times New Roman" panose="02020603050405020304" pitchFamily="18" charset="0"/>
                <a:cs typeface="Times New Roman" panose="02020603050405020304" pitchFamily="18" charset="0"/>
              </a:rPr>
              <a:t>Х</a:t>
            </a:r>
            <a:r>
              <a:rPr lang="ru-RU" sz="1400" dirty="0" smtClean="0">
                <a:latin typeface="Times New Roman" panose="02020603050405020304" pitchFamily="18" charset="0"/>
                <a:cs typeface="Times New Roman" panose="02020603050405020304" pitchFamily="18" charset="0"/>
              </a:rPr>
              <a:t>) =</a:t>
            </a:r>
            <a:r>
              <a:rPr lang="ru-RU" sz="1400" i="1" dirty="0" smtClean="0">
                <a:latin typeface="Times New Roman" panose="02020603050405020304" pitchFamily="18" charset="0"/>
                <a:cs typeface="Times New Roman" panose="02020603050405020304" pitchFamily="18" charset="0"/>
              </a:rPr>
              <a:t> </a:t>
            </a:r>
            <a:r>
              <a:rPr lang="ru-RU" sz="1400" i="1" dirty="0">
                <a:latin typeface="Times New Roman" panose="02020603050405020304" pitchFamily="18" charset="0"/>
                <a:cs typeface="Times New Roman" panose="02020603050405020304" pitchFamily="18" charset="0"/>
              </a:rPr>
              <a:t>Ф</a:t>
            </a:r>
            <a:r>
              <a:rPr lang="ru-RU" sz="1400" dirty="0">
                <a:latin typeface="Times New Roman" panose="02020603050405020304" pitchFamily="18" charset="0"/>
                <a:cs typeface="Times New Roman" panose="02020603050405020304" pitchFamily="18" charset="0"/>
              </a:rPr>
              <a:t>(</a:t>
            </a:r>
            <a:r>
              <a:rPr lang="ru-RU" sz="1400" i="1" dirty="0">
                <a:latin typeface="Times New Roman" panose="02020603050405020304" pitchFamily="18" charset="0"/>
                <a:cs typeface="Times New Roman" panose="02020603050405020304" pitchFamily="18" charset="0"/>
              </a:rPr>
              <a:t>Х</a:t>
            </a:r>
            <a:r>
              <a:rPr lang="ru-RU" sz="1400" dirty="0" smtClean="0">
                <a:latin typeface="Times New Roman" panose="02020603050405020304" pitchFamily="18" charset="0"/>
                <a:cs typeface="Times New Roman" panose="02020603050405020304" pitchFamily="18" charset="0"/>
              </a:rPr>
              <a:t>)</a:t>
            </a:r>
          </a:p>
          <a:p>
            <a:pPr algn="just">
              <a:lnSpc>
                <a:spcPct val="150000"/>
              </a:lnSpc>
            </a:pPr>
            <a:r>
              <a:rPr lang="ru-RU" sz="1400" dirty="0" smtClean="0">
                <a:latin typeface="Times New Roman" panose="02020603050405020304" pitchFamily="18" charset="0"/>
                <a:cs typeface="Times New Roman" panose="02020603050405020304" pitchFamily="18" charset="0"/>
              </a:rPr>
              <a:t>Среднее значение функции равно функции от среднего.</a:t>
            </a:r>
            <a:endParaRPr lang="ru-RU" sz="1400" dirty="0">
              <a:latin typeface="Times New Roman" panose="02020603050405020304" pitchFamily="18" charset="0"/>
              <a:cs typeface="Times New Roman" panose="02020603050405020304" pitchFamily="18" charset="0"/>
            </a:endParaRPr>
          </a:p>
        </p:txBody>
      </p:sp>
      <p:cxnSp>
        <p:nvCxnSpPr>
          <p:cNvPr id="8" name="Прямая соединительная линия 7"/>
          <p:cNvCxnSpPr/>
          <p:nvPr/>
        </p:nvCxnSpPr>
        <p:spPr>
          <a:xfrm>
            <a:off x="1304261" y="3444948"/>
            <a:ext cx="12759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Прямая соединительная линия 15"/>
          <p:cNvCxnSpPr/>
          <p:nvPr/>
        </p:nvCxnSpPr>
        <p:spPr>
          <a:xfrm>
            <a:off x="2020186" y="3130592"/>
            <a:ext cx="12759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Прямая соединительная линия 18"/>
          <p:cNvCxnSpPr/>
          <p:nvPr/>
        </p:nvCxnSpPr>
        <p:spPr>
          <a:xfrm>
            <a:off x="2594341" y="4104152"/>
            <a:ext cx="12759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Прямая соединительная линия 19"/>
          <p:cNvCxnSpPr/>
          <p:nvPr/>
        </p:nvCxnSpPr>
        <p:spPr>
          <a:xfrm>
            <a:off x="1850063" y="4082890"/>
            <a:ext cx="340245"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aphicFrame>
        <p:nvGraphicFramePr>
          <p:cNvPr id="21" name="Объект 20"/>
          <p:cNvGraphicFramePr>
            <a:graphicFrameLocks noChangeAspect="1"/>
          </p:cNvGraphicFramePr>
          <p:nvPr>
            <p:extLst>
              <p:ext uri="{D42A27DB-BD31-4B8C-83A1-F6EECF244321}">
                <p14:modId xmlns:p14="http://schemas.microsoft.com/office/powerpoint/2010/main" val="1277978119"/>
              </p:ext>
            </p:extLst>
          </p:nvPr>
        </p:nvGraphicFramePr>
        <p:xfrm>
          <a:off x="5191556" y="1784350"/>
          <a:ext cx="241300" cy="239713"/>
        </p:xfrm>
        <a:graphic>
          <a:graphicData uri="http://schemas.openxmlformats.org/presentationml/2006/ole">
            <mc:AlternateContent xmlns:mc="http://schemas.openxmlformats.org/markup-compatibility/2006">
              <mc:Choice xmlns:v="urn:schemas-microsoft-com:vml" Requires="v">
                <p:oleObj spid="_x0000_s110436" name="Equation" r:id="rId18" imgW="164880" imgH="164880" progId="Equation.DSMT4">
                  <p:embed/>
                </p:oleObj>
              </mc:Choice>
              <mc:Fallback>
                <p:oleObj name="Equation" r:id="rId18" imgW="164880" imgH="164880" progId="Equation.DSMT4">
                  <p:embed/>
                  <p:pic>
                    <p:nvPicPr>
                      <p:cNvPr id="6" name="Объект 5"/>
                      <p:cNvPicPr>
                        <a:picLocks noChangeAspect="1" noChangeArrowheads="1"/>
                      </p:cNvPicPr>
                      <p:nvPr/>
                    </p:nvPicPr>
                    <p:blipFill>
                      <a:blip r:embed="rId19"/>
                      <a:srcRect/>
                      <a:stretch>
                        <a:fillRect/>
                      </a:stretch>
                    </p:blipFill>
                    <p:spPr bwMode="auto">
                      <a:xfrm>
                        <a:off x="5191556" y="1784350"/>
                        <a:ext cx="241300" cy="239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Объект 21"/>
          <p:cNvGraphicFramePr>
            <a:graphicFrameLocks noChangeAspect="1"/>
          </p:cNvGraphicFramePr>
          <p:nvPr>
            <p:extLst>
              <p:ext uri="{D42A27DB-BD31-4B8C-83A1-F6EECF244321}">
                <p14:modId xmlns:p14="http://schemas.microsoft.com/office/powerpoint/2010/main" val="3484300976"/>
              </p:ext>
            </p:extLst>
          </p:nvPr>
        </p:nvGraphicFramePr>
        <p:xfrm>
          <a:off x="7994650" y="4656138"/>
          <a:ext cx="254000" cy="236537"/>
        </p:xfrm>
        <a:graphic>
          <a:graphicData uri="http://schemas.openxmlformats.org/presentationml/2006/ole">
            <mc:AlternateContent xmlns:mc="http://schemas.openxmlformats.org/markup-compatibility/2006">
              <mc:Choice xmlns:v="urn:schemas-microsoft-com:vml" Requires="v">
                <p:oleObj spid="_x0000_s110437" name="Equation" r:id="rId20" imgW="177480" imgH="164880" progId="Equation.DSMT4">
                  <p:embed/>
                </p:oleObj>
              </mc:Choice>
              <mc:Fallback>
                <p:oleObj name="Equation" r:id="rId20" imgW="177480" imgH="164880" progId="Equation.DSMT4">
                  <p:embed/>
                  <p:pic>
                    <p:nvPicPr>
                      <p:cNvPr id="13" name="Объект 12"/>
                      <p:cNvPicPr>
                        <a:picLocks noChangeAspect="1" noChangeArrowheads="1"/>
                      </p:cNvPicPr>
                      <p:nvPr/>
                    </p:nvPicPr>
                    <p:blipFill>
                      <a:blip r:embed="rId21"/>
                      <a:srcRect/>
                      <a:stretch>
                        <a:fillRect/>
                      </a:stretch>
                    </p:blipFill>
                    <p:spPr bwMode="auto">
                      <a:xfrm>
                        <a:off x="7994650" y="4656138"/>
                        <a:ext cx="254000" cy="236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587394" y="4774168"/>
            <a:ext cx="537754" cy="369332"/>
          </a:xfrm>
          <a:prstGeom prst="rect">
            <a:avLst/>
          </a:prstGeom>
          <a:noFill/>
        </p:spPr>
        <p:txBody>
          <a:bodyPr wrap="square" rtlCol="0">
            <a:spAutoFit/>
          </a:bodyPr>
          <a:lstStyle/>
          <a:p>
            <a:r>
              <a:rPr lang="ru-RU" dirty="0" smtClean="0"/>
              <a:t>11</a:t>
            </a:r>
            <a:endParaRPr lang="ru-RU" dirty="0"/>
          </a:p>
        </p:txBody>
      </p:sp>
      <p:graphicFrame>
        <p:nvGraphicFramePr>
          <p:cNvPr id="6" name="Объект 5"/>
          <p:cNvGraphicFramePr>
            <a:graphicFrameLocks noChangeAspect="1"/>
          </p:cNvGraphicFramePr>
          <p:nvPr>
            <p:extLst>
              <p:ext uri="{D42A27DB-BD31-4B8C-83A1-F6EECF244321}">
                <p14:modId xmlns:p14="http://schemas.microsoft.com/office/powerpoint/2010/main" val="2536412755"/>
              </p:ext>
            </p:extLst>
          </p:nvPr>
        </p:nvGraphicFramePr>
        <p:xfrm>
          <a:off x="5697151" y="2367304"/>
          <a:ext cx="240403" cy="277388"/>
        </p:xfrm>
        <a:graphic>
          <a:graphicData uri="http://schemas.openxmlformats.org/presentationml/2006/ole">
            <mc:AlternateContent xmlns:mc="http://schemas.openxmlformats.org/markup-compatibility/2006">
              <mc:Choice xmlns:v="urn:schemas-microsoft-com:vml" Requires="v">
                <p:oleObj spid="_x0000_s113303" name="Equation" r:id="rId3" imgW="164957" imgH="190335" progId="Equation.DSMT4">
                  <p:embed/>
                </p:oleObj>
              </mc:Choice>
              <mc:Fallback>
                <p:oleObj name="Equation" r:id="rId3" imgW="164957" imgH="190335" progId="Equation.DSMT4">
                  <p:embed/>
                  <p:pic>
                    <p:nvPicPr>
                      <p:cNvPr id="6" name="Объект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7151" y="2367304"/>
                        <a:ext cx="240403" cy="277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Объект 6"/>
          <p:cNvGraphicFramePr>
            <a:graphicFrameLocks noChangeAspect="1"/>
          </p:cNvGraphicFramePr>
          <p:nvPr>
            <p:extLst>
              <p:ext uri="{D42A27DB-BD31-4B8C-83A1-F6EECF244321}">
                <p14:modId xmlns:p14="http://schemas.microsoft.com/office/powerpoint/2010/main" val="2798531962"/>
              </p:ext>
            </p:extLst>
          </p:nvPr>
        </p:nvGraphicFramePr>
        <p:xfrm>
          <a:off x="5038091" y="2367304"/>
          <a:ext cx="597590" cy="316371"/>
        </p:xfrm>
        <a:graphic>
          <a:graphicData uri="http://schemas.openxmlformats.org/presentationml/2006/ole">
            <mc:AlternateContent xmlns:mc="http://schemas.openxmlformats.org/markup-compatibility/2006">
              <mc:Choice xmlns:v="urn:schemas-microsoft-com:vml" Requires="v">
                <p:oleObj spid="_x0000_s113304" name="Equation" r:id="rId5" imgW="431613" imgH="228501" progId="Equation.DSMT4">
                  <p:embed/>
                </p:oleObj>
              </mc:Choice>
              <mc:Fallback>
                <p:oleObj name="Equation" r:id="rId5" imgW="431613" imgH="228501" progId="Equation.DSMT4">
                  <p:embed/>
                  <p:pic>
                    <p:nvPicPr>
                      <p:cNvPr id="7" name="Объект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8091" y="2367304"/>
                        <a:ext cx="597590" cy="3163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1" name="Рисунок 10"/>
          <p:cNvPicPr>
            <a:picLocks noChangeAspect="1"/>
          </p:cNvPicPr>
          <p:nvPr/>
        </p:nvPicPr>
        <p:blipFill>
          <a:blip r:embed="rId7"/>
          <a:stretch>
            <a:fillRect/>
          </a:stretch>
        </p:blipFill>
        <p:spPr>
          <a:xfrm>
            <a:off x="5999024" y="1192311"/>
            <a:ext cx="2761905" cy="2904762"/>
          </a:xfrm>
          <a:prstGeom prst="rect">
            <a:avLst/>
          </a:prstGeom>
        </p:spPr>
      </p:pic>
      <p:graphicFrame>
        <p:nvGraphicFramePr>
          <p:cNvPr id="12" name="Объект 11"/>
          <p:cNvGraphicFramePr>
            <a:graphicFrameLocks noChangeAspect="1"/>
          </p:cNvGraphicFramePr>
          <p:nvPr>
            <p:extLst>
              <p:ext uri="{D42A27DB-BD31-4B8C-83A1-F6EECF244321}">
                <p14:modId xmlns:p14="http://schemas.microsoft.com/office/powerpoint/2010/main" val="2489020825"/>
              </p:ext>
            </p:extLst>
          </p:nvPr>
        </p:nvGraphicFramePr>
        <p:xfrm>
          <a:off x="6416591" y="2275810"/>
          <a:ext cx="469900" cy="165100"/>
        </p:xfrm>
        <a:graphic>
          <a:graphicData uri="http://schemas.openxmlformats.org/presentationml/2006/ole">
            <mc:AlternateContent xmlns:mc="http://schemas.openxmlformats.org/markup-compatibility/2006">
              <mc:Choice xmlns:v="urn:schemas-microsoft-com:vml" Requires="v">
                <p:oleObj spid="_x0000_s113305" name="Equation" r:id="rId8" imgW="469800" imgH="164880" progId="Equation.DSMT4">
                  <p:embed/>
                </p:oleObj>
              </mc:Choice>
              <mc:Fallback>
                <p:oleObj name="Equation" r:id="rId8" imgW="469800" imgH="164880" progId="Equation.DSMT4">
                  <p:embed/>
                  <p:pic>
                    <p:nvPicPr>
                      <p:cNvPr id="12" name="Объект 11"/>
                      <p:cNvPicPr>
                        <a:picLocks noChangeAspect="1" noChangeArrowheads="1"/>
                      </p:cNvPicPr>
                      <p:nvPr/>
                    </p:nvPicPr>
                    <p:blipFill>
                      <a:blip r:embed="rId9"/>
                      <a:srcRect/>
                      <a:stretch>
                        <a:fillRect/>
                      </a:stretch>
                    </p:blipFill>
                    <p:spPr bwMode="auto">
                      <a:xfrm>
                        <a:off x="6416591" y="2275810"/>
                        <a:ext cx="469900" cy="165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Объект 12"/>
          <p:cNvGraphicFramePr>
            <a:graphicFrameLocks noChangeAspect="1"/>
          </p:cNvGraphicFramePr>
          <p:nvPr>
            <p:extLst>
              <p:ext uri="{D42A27DB-BD31-4B8C-83A1-F6EECF244321}">
                <p14:modId xmlns:p14="http://schemas.microsoft.com/office/powerpoint/2010/main" val="3566066393"/>
              </p:ext>
            </p:extLst>
          </p:nvPr>
        </p:nvGraphicFramePr>
        <p:xfrm>
          <a:off x="7007969" y="4100458"/>
          <a:ext cx="254009" cy="272152"/>
        </p:xfrm>
        <a:graphic>
          <a:graphicData uri="http://schemas.openxmlformats.org/presentationml/2006/ole">
            <mc:AlternateContent xmlns:mc="http://schemas.openxmlformats.org/markup-compatibility/2006">
              <mc:Choice xmlns:v="urn:schemas-microsoft-com:vml" Requires="v">
                <p:oleObj spid="_x0000_s113306" name="Equation" r:id="rId10" imgW="177646" imgH="190335" progId="Equation.DSMT4">
                  <p:embed/>
                </p:oleObj>
              </mc:Choice>
              <mc:Fallback>
                <p:oleObj name="Equation" r:id="rId10" imgW="177646" imgH="190335" progId="Equation.DSMT4">
                  <p:embed/>
                  <p:pic>
                    <p:nvPicPr>
                      <p:cNvPr id="13" name="Объект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07969" y="4100458"/>
                        <a:ext cx="254009" cy="2721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Объект 13"/>
          <p:cNvGraphicFramePr>
            <a:graphicFrameLocks noChangeAspect="1"/>
          </p:cNvGraphicFramePr>
          <p:nvPr>
            <p:extLst>
              <p:ext uri="{D42A27DB-BD31-4B8C-83A1-F6EECF244321}">
                <p14:modId xmlns:p14="http://schemas.microsoft.com/office/powerpoint/2010/main" val="2116719343"/>
              </p:ext>
            </p:extLst>
          </p:nvPr>
        </p:nvGraphicFramePr>
        <p:xfrm>
          <a:off x="7365667" y="4097073"/>
          <a:ext cx="753134" cy="275537"/>
        </p:xfrm>
        <a:graphic>
          <a:graphicData uri="http://schemas.openxmlformats.org/presentationml/2006/ole">
            <mc:AlternateContent xmlns:mc="http://schemas.openxmlformats.org/markup-compatibility/2006">
              <mc:Choice xmlns:v="urn:schemas-microsoft-com:vml" Requires="v">
                <p:oleObj spid="_x0000_s113307" name="Equation" r:id="rId12" imgW="520474" imgH="190417" progId="Equation.DSMT4">
                  <p:embed/>
                </p:oleObj>
              </mc:Choice>
              <mc:Fallback>
                <p:oleObj name="Equation" r:id="rId12" imgW="520474" imgH="190417" progId="Equation.DSMT4">
                  <p:embed/>
                  <p:pic>
                    <p:nvPicPr>
                      <p:cNvPr id="14" name="Объект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65667" y="4097073"/>
                        <a:ext cx="753134" cy="275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Объект 14"/>
          <p:cNvGraphicFramePr>
            <a:graphicFrameLocks noChangeAspect="1"/>
          </p:cNvGraphicFramePr>
          <p:nvPr>
            <p:extLst>
              <p:ext uri="{D42A27DB-BD31-4B8C-83A1-F6EECF244321}">
                <p14:modId xmlns:p14="http://schemas.microsoft.com/office/powerpoint/2010/main" val="4158080379"/>
              </p:ext>
            </p:extLst>
          </p:nvPr>
        </p:nvGraphicFramePr>
        <p:xfrm>
          <a:off x="6214546" y="4101300"/>
          <a:ext cx="741579" cy="271310"/>
        </p:xfrm>
        <a:graphic>
          <a:graphicData uri="http://schemas.openxmlformats.org/presentationml/2006/ole">
            <mc:AlternateContent xmlns:mc="http://schemas.openxmlformats.org/markup-compatibility/2006">
              <mc:Choice xmlns:v="urn:schemas-microsoft-com:vml" Requires="v">
                <p:oleObj spid="_x0000_s113308" name="Equation" r:id="rId14" imgW="520474" imgH="190417" progId="Equation.DSMT4">
                  <p:embed/>
                </p:oleObj>
              </mc:Choice>
              <mc:Fallback>
                <p:oleObj name="Equation" r:id="rId14" imgW="520474" imgH="190417" progId="Equation.DSMT4">
                  <p:embed/>
                  <p:pic>
                    <p:nvPicPr>
                      <p:cNvPr id="15" name="Объект 1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214546" y="4101300"/>
                        <a:ext cx="741579" cy="2713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7" name="Прямая соединительная линия 16"/>
          <p:cNvCxnSpPr/>
          <p:nvPr/>
        </p:nvCxnSpPr>
        <p:spPr>
          <a:xfrm>
            <a:off x="7261978" y="1451690"/>
            <a:ext cx="0" cy="1119809"/>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aphicFrame>
        <p:nvGraphicFramePr>
          <p:cNvPr id="18" name="Объект 17"/>
          <p:cNvGraphicFramePr>
            <a:graphicFrameLocks noChangeAspect="1"/>
          </p:cNvGraphicFramePr>
          <p:nvPr>
            <p:extLst>
              <p:ext uri="{D42A27DB-BD31-4B8C-83A1-F6EECF244321}">
                <p14:modId xmlns:p14="http://schemas.microsoft.com/office/powerpoint/2010/main" val="741150649"/>
              </p:ext>
            </p:extLst>
          </p:nvPr>
        </p:nvGraphicFramePr>
        <p:xfrm>
          <a:off x="7365667" y="1897985"/>
          <a:ext cx="1231900" cy="228600"/>
        </p:xfrm>
        <a:graphic>
          <a:graphicData uri="http://schemas.openxmlformats.org/presentationml/2006/ole">
            <mc:AlternateContent xmlns:mc="http://schemas.openxmlformats.org/markup-compatibility/2006">
              <mc:Choice xmlns:v="urn:schemas-microsoft-com:vml" Requires="v">
                <p:oleObj spid="_x0000_s113309" name="Equation" r:id="rId16" imgW="1231366" imgH="228501" progId="Equation.DSMT4">
                  <p:embed/>
                </p:oleObj>
              </mc:Choice>
              <mc:Fallback>
                <p:oleObj name="Equation" r:id="rId16" imgW="1231366" imgH="228501" progId="Equation.DSMT4">
                  <p:embed/>
                  <p:pic>
                    <p:nvPicPr>
                      <p:cNvPr id="18" name="Объект 1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365667" y="1897985"/>
                        <a:ext cx="12319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extBox 1"/>
          <p:cNvSpPr txBox="1"/>
          <p:nvPr/>
        </p:nvSpPr>
        <p:spPr>
          <a:xfrm>
            <a:off x="251710" y="680501"/>
            <a:ext cx="4547117" cy="3647152"/>
          </a:xfrm>
          <a:prstGeom prst="rect">
            <a:avLst/>
          </a:prstGeom>
          <a:solidFill>
            <a:schemeClr val="bg1"/>
          </a:solidFill>
        </p:spPr>
        <p:txBody>
          <a:bodyPr wrap="square" rtlCol="0">
            <a:spAutoFit/>
          </a:bodyPr>
          <a:lstStyle/>
          <a:p>
            <a:pPr indent="457200" algn="just">
              <a:lnSpc>
                <a:spcPct val="150000"/>
              </a:lnSpc>
            </a:pPr>
            <a:r>
              <a:rPr lang="ru-RU" sz="1400" dirty="0" smtClean="0">
                <a:latin typeface="Times New Roman" panose="02020603050405020304" pitchFamily="18" charset="0"/>
                <a:cs typeface="Times New Roman" panose="02020603050405020304" pitchFamily="18" charset="0"/>
              </a:rPr>
              <a:t>Изменение функции на интервале (</a:t>
            </a:r>
            <a:r>
              <a:rPr lang="ru-RU" sz="1400" i="1" dirty="0" smtClean="0">
                <a:latin typeface="Times New Roman" panose="02020603050405020304" pitchFamily="18" charset="0"/>
                <a:cs typeface="Times New Roman" panose="02020603050405020304" pitchFamily="18" charset="0"/>
              </a:rPr>
              <a:t>Х±</a:t>
            </a:r>
            <a:r>
              <a:rPr lang="el-GR" sz="1400" dirty="0" smtClean="0">
                <a:latin typeface="Times New Roman" panose="02020603050405020304" pitchFamily="18" charset="0"/>
                <a:cs typeface="Times New Roman" panose="02020603050405020304" pitchFamily="18" charset="0"/>
              </a:rPr>
              <a:t>Δ</a:t>
            </a:r>
            <a:r>
              <a:rPr lang="ru-RU" sz="1400" i="1" dirty="0" smtClean="0">
                <a:latin typeface="Times New Roman" panose="02020603050405020304" pitchFamily="18" charset="0"/>
                <a:cs typeface="Times New Roman" panose="02020603050405020304" pitchFamily="18" charset="0"/>
              </a:rPr>
              <a:t>Х; </a:t>
            </a:r>
            <a:r>
              <a:rPr lang="en-US" sz="1400" i="1" dirty="0" smtClean="0">
                <a:latin typeface="Times New Roman" panose="02020603050405020304" pitchFamily="18" charset="0"/>
                <a:cs typeface="Times New Roman" panose="02020603050405020304" pitchFamily="18" charset="0"/>
              </a:rPr>
              <a:t>X</a:t>
            </a:r>
            <a:r>
              <a:rPr lang="ru-RU" sz="1400" i="1" dirty="0" smtClean="0">
                <a:latin typeface="Times New Roman" panose="02020603050405020304" pitchFamily="18" charset="0"/>
                <a:cs typeface="Times New Roman" panose="02020603050405020304" pitchFamily="18" charset="0"/>
              </a:rPr>
              <a:t>)</a:t>
            </a:r>
            <a:r>
              <a:rPr lang="ru-RU" sz="1400" dirty="0" smtClean="0">
                <a:latin typeface="Times New Roman" panose="02020603050405020304" pitchFamily="18" charset="0"/>
                <a:cs typeface="Times New Roman" panose="02020603050405020304" pitchFamily="18" charset="0"/>
              </a:rPr>
              <a:t> составит</a:t>
            </a:r>
          </a:p>
          <a:p>
            <a:pPr algn="ctr">
              <a:lnSpc>
                <a:spcPct val="150000"/>
              </a:lnSpc>
            </a:pPr>
            <a:r>
              <a:rPr lang="el-GR" sz="1400" dirty="0">
                <a:latin typeface="Times New Roman" panose="02020603050405020304" pitchFamily="18" charset="0"/>
                <a:cs typeface="Times New Roman" panose="02020603050405020304" pitchFamily="18" charset="0"/>
              </a:rPr>
              <a:t>Δ </a:t>
            </a:r>
            <a:r>
              <a:rPr lang="ru-RU" sz="1400" i="1" dirty="0" smtClean="0">
                <a:latin typeface="Times New Roman" panose="02020603050405020304" pitchFamily="18" charset="0"/>
                <a:cs typeface="Times New Roman" panose="02020603050405020304" pitchFamily="18" charset="0"/>
              </a:rPr>
              <a:t>Ф =</a:t>
            </a:r>
            <a:r>
              <a:rPr lang="ru-RU" sz="1400" i="1" dirty="0">
                <a:latin typeface="Times New Roman" panose="02020603050405020304" pitchFamily="18" charset="0"/>
                <a:cs typeface="Times New Roman" panose="02020603050405020304" pitchFamily="18" charset="0"/>
              </a:rPr>
              <a:t> Ф</a:t>
            </a:r>
            <a:r>
              <a:rPr lang="ru-RU" sz="1400" i="1" dirty="0" smtClean="0">
                <a:latin typeface="Times New Roman" panose="02020603050405020304" pitchFamily="18" charset="0"/>
                <a:cs typeface="Times New Roman" panose="02020603050405020304" pitchFamily="18" charset="0"/>
              </a:rPr>
              <a:t> </a:t>
            </a:r>
            <a:r>
              <a:rPr lang="ru-RU" sz="1400" dirty="0" smtClean="0">
                <a:latin typeface="Times New Roman" panose="02020603050405020304" pitchFamily="18" charset="0"/>
                <a:cs typeface="Times New Roman" panose="02020603050405020304" pitchFamily="18" charset="0"/>
              </a:rPr>
              <a:t>(</a:t>
            </a:r>
            <a:r>
              <a:rPr lang="ru-RU" sz="1400" i="1" dirty="0">
                <a:latin typeface="Times New Roman" panose="02020603050405020304" pitchFamily="18" charset="0"/>
                <a:cs typeface="Times New Roman" panose="02020603050405020304" pitchFamily="18" charset="0"/>
              </a:rPr>
              <a:t>Х±</a:t>
            </a:r>
            <a:r>
              <a:rPr lang="el-GR" sz="1400" dirty="0">
                <a:latin typeface="Times New Roman" panose="02020603050405020304" pitchFamily="18" charset="0"/>
                <a:cs typeface="Times New Roman" panose="02020603050405020304" pitchFamily="18" charset="0"/>
              </a:rPr>
              <a:t>Δ</a:t>
            </a:r>
            <a:r>
              <a:rPr lang="ru-RU" sz="1400" i="1" dirty="0">
                <a:latin typeface="Times New Roman" panose="02020603050405020304" pitchFamily="18" charset="0"/>
                <a:cs typeface="Times New Roman" panose="02020603050405020304" pitchFamily="18" charset="0"/>
              </a:rPr>
              <a:t>Х</a:t>
            </a:r>
            <a:r>
              <a:rPr lang="ru-RU" sz="1400" dirty="0" smtClean="0">
                <a:latin typeface="Times New Roman" panose="02020603050405020304" pitchFamily="18" charset="0"/>
                <a:cs typeface="Times New Roman" panose="02020603050405020304" pitchFamily="18" charset="0"/>
              </a:rPr>
              <a:t>) -</a:t>
            </a:r>
            <a:r>
              <a:rPr lang="ru-RU" sz="1400" i="1" dirty="0" smtClean="0">
                <a:latin typeface="Times New Roman" panose="02020603050405020304" pitchFamily="18" charset="0"/>
                <a:cs typeface="Times New Roman" panose="02020603050405020304" pitchFamily="18" charset="0"/>
              </a:rPr>
              <a:t> </a:t>
            </a:r>
            <a:r>
              <a:rPr lang="ru-RU" sz="1400" i="1" dirty="0">
                <a:latin typeface="Times New Roman" panose="02020603050405020304" pitchFamily="18" charset="0"/>
                <a:cs typeface="Times New Roman" panose="02020603050405020304" pitchFamily="18" charset="0"/>
              </a:rPr>
              <a:t>Ф</a:t>
            </a:r>
            <a:r>
              <a:rPr lang="ru-RU" sz="1400" dirty="0">
                <a:latin typeface="Times New Roman" panose="02020603050405020304" pitchFamily="18" charset="0"/>
                <a:cs typeface="Times New Roman" panose="02020603050405020304" pitchFamily="18" charset="0"/>
              </a:rPr>
              <a:t>(</a:t>
            </a:r>
            <a:r>
              <a:rPr lang="ru-RU" sz="1400" i="1" dirty="0">
                <a:latin typeface="Times New Roman" panose="02020603050405020304" pitchFamily="18" charset="0"/>
                <a:cs typeface="Times New Roman" panose="02020603050405020304" pitchFamily="18" charset="0"/>
              </a:rPr>
              <a:t>Х</a:t>
            </a:r>
            <a:r>
              <a:rPr lang="ru-RU" sz="1400" dirty="0" smtClean="0">
                <a:latin typeface="Times New Roman" panose="02020603050405020304" pitchFamily="18" charset="0"/>
                <a:cs typeface="Times New Roman" panose="02020603050405020304" pitchFamily="18" charset="0"/>
              </a:rPr>
              <a:t>)</a:t>
            </a:r>
            <a:endParaRPr lang="ru-RU" sz="1400" i="1" dirty="0">
              <a:latin typeface="Times New Roman" panose="02020603050405020304" pitchFamily="18" charset="0"/>
              <a:cs typeface="Times New Roman" panose="02020603050405020304" pitchFamily="18" charset="0"/>
            </a:endParaRPr>
          </a:p>
          <a:p>
            <a:pPr indent="457200" algn="just">
              <a:lnSpc>
                <a:spcPct val="150000"/>
              </a:lnSpc>
            </a:pPr>
            <a:r>
              <a:rPr lang="ru-RU" sz="1400" dirty="0" smtClean="0">
                <a:latin typeface="Times New Roman" panose="02020603050405020304" pitchFamily="18" charset="0"/>
                <a:cs typeface="Times New Roman" panose="02020603050405020304" pitchFamily="18" charset="0"/>
              </a:rPr>
              <a:t>Также </a:t>
            </a:r>
            <a:r>
              <a:rPr lang="el-GR" sz="1400" dirty="0">
                <a:latin typeface="Times New Roman" panose="02020603050405020304" pitchFamily="18" charset="0"/>
                <a:cs typeface="Times New Roman" panose="02020603050405020304" pitchFamily="18" charset="0"/>
              </a:rPr>
              <a:t>Δ </a:t>
            </a:r>
            <a:r>
              <a:rPr lang="ru-RU" sz="1400" i="1" dirty="0" smtClean="0">
                <a:latin typeface="Times New Roman" panose="02020603050405020304" pitchFamily="18" charset="0"/>
                <a:cs typeface="Times New Roman" panose="02020603050405020304" pitchFamily="18" charset="0"/>
              </a:rPr>
              <a:t>Ф </a:t>
            </a:r>
            <a:r>
              <a:rPr lang="ru-RU" sz="1400" dirty="0" smtClean="0">
                <a:latin typeface="Times New Roman" panose="02020603050405020304" pitchFamily="18" charset="0"/>
                <a:cs typeface="Times New Roman" panose="02020603050405020304" pitchFamily="18" charset="0"/>
              </a:rPr>
              <a:t>можно получить умножением </a:t>
            </a:r>
            <a:r>
              <a:rPr lang="el-GR" sz="1400" dirty="0">
                <a:latin typeface="Times New Roman" panose="02020603050405020304" pitchFamily="18" charset="0"/>
                <a:cs typeface="Times New Roman" panose="02020603050405020304" pitchFamily="18" charset="0"/>
              </a:rPr>
              <a:t>Δ</a:t>
            </a:r>
            <a:r>
              <a:rPr lang="ru-RU" sz="1400" i="1" dirty="0" smtClean="0">
                <a:latin typeface="Times New Roman" panose="02020603050405020304" pitchFamily="18" charset="0"/>
                <a:cs typeface="Times New Roman" panose="02020603050405020304" pitchFamily="18" charset="0"/>
              </a:rPr>
              <a:t>Х </a:t>
            </a:r>
            <a:r>
              <a:rPr lang="ru-RU" sz="1400" dirty="0" smtClean="0">
                <a:latin typeface="Times New Roman" panose="02020603050405020304" pitchFamily="18" charset="0"/>
                <a:cs typeface="Times New Roman" panose="02020603050405020304" pitchFamily="18" charset="0"/>
              </a:rPr>
              <a:t>на тангенс угла наклона касательной, т.е. на значение производной       в точке </a:t>
            </a:r>
            <a:r>
              <a:rPr lang="en-US" sz="1400" i="1" dirty="0" smtClean="0">
                <a:latin typeface="Times New Roman" panose="02020603050405020304" pitchFamily="18" charset="0"/>
                <a:cs typeface="Times New Roman" panose="02020603050405020304" pitchFamily="18" charset="0"/>
              </a:rPr>
              <a:t>X</a:t>
            </a:r>
            <a:r>
              <a:rPr lang="ru-RU" sz="1400" i="1" dirty="0" smtClean="0">
                <a:latin typeface="Times New Roman" panose="02020603050405020304" pitchFamily="18" charset="0"/>
                <a:cs typeface="Times New Roman" panose="02020603050405020304" pitchFamily="18" charset="0"/>
              </a:rPr>
              <a:t>=</a:t>
            </a:r>
            <a:r>
              <a:rPr lang="en-US" sz="1400" i="1" dirty="0">
                <a:latin typeface="Times New Roman" panose="02020603050405020304" pitchFamily="18" charset="0"/>
                <a:cs typeface="Times New Roman" panose="02020603050405020304" pitchFamily="18" charset="0"/>
              </a:rPr>
              <a:t> </a:t>
            </a:r>
            <a:r>
              <a:rPr lang="en-US" sz="1400" i="1" dirty="0" smtClean="0">
                <a:latin typeface="Times New Roman" panose="02020603050405020304" pitchFamily="18" charset="0"/>
                <a:cs typeface="Times New Roman" panose="02020603050405020304" pitchFamily="18" charset="0"/>
              </a:rPr>
              <a:t>X</a:t>
            </a:r>
            <a:r>
              <a:rPr lang="ru-RU" sz="1400" dirty="0" smtClean="0">
                <a:latin typeface="Times New Roman" panose="02020603050405020304" pitchFamily="18" charset="0"/>
                <a:cs typeface="Times New Roman" panose="02020603050405020304" pitchFamily="18" charset="0"/>
              </a:rPr>
              <a:t>:</a:t>
            </a:r>
            <a:endParaRPr lang="en-US" sz="1400" dirty="0" smtClean="0">
              <a:latin typeface="Times New Roman" panose="02020603050405020304" pitchFamily="18" charset="0"/>
              <a:cs typeface="Times New Roman" panose="02020603050405020304" pitchFamily="18" charset="0"/>
            </a:endParaRPr>
          </a:p>
          <a:p>
            <a:pPr indent="457200" algn="just">
              <a:lnSpc>
                <a:spcPct val="150000"/>
              </a:lnSpc>
            </a:pPr>
            <a:endParaRPr lang="en-US" sz="1400" dirty="0">
              <a:latin typeface="Times New Roman" panose="02020603050405020304" pitchFamily="18" charset="0"/>
              <a:cs typeface="Times New Roman" panose="02020603050405020304" pitchFamily="18" charset="0"/>
            </a:endParaRPr>
          </a:p>
          <a:p>
            <a:pPr indent="457200" algn="just">
              <a:lnSpc>
                <a:spcPct val="150000"/>
              </a:lnSpc>
            </a:pPr>
            <a:endParaRPr lang="en-US" sz="1400" dirty="0" smtClean="0">
              <a:latin typeface="Times New Roman" panose="02020603050405020304" pitchFamily="18" charset="0"/>
              <a:cs typeface="Times New Roman" panose="02020603050405020304" pitchFamily="18" charset="0"/>
            </a:endParaRPr>
          </a:p>
          <a:p>
            <a:pPr indent="457200" algn="just">
              <a:lnSpc>
                <a:spcPct val="150000"/>
              </a:lnSpc>
            </a:pPr>
            <a:r>
              <a:rPr lang="ru-RU" sz="1400" dirty="0" smtClean="0">
                <a:latin typeface="Times New Roman" panose="02020603050405020304" pitchFamily="18" charset="0"/>
                <a:cs typeface="Times New Roman" panose="02020603050405020304" pitchFamily="18" charset="0"/>
              </a:rPr>
              <a:t>При подстановке в формулы значения </a:t>
            </a:r>
            <a:r>
              <a:rPr lang="el-GR" sz="1400" dirty="0">
                <a:latin typeface="Times New Roman" panose="02020603050405020304" pitchFamily="18" charset="0"/>
                <a:cs typeface="Times New Roman" panose="02020603050405020304" pitchFamily="18" charset="0"/>
              </a:rPr>
              <a:t>Δ</a:t>
            </a:r>
            <a:r>
              <a:rPr lang="ru-RU" sz="1400" i="1" dirty="0" smtClean="0">
                <a:latin typeface="Times New Roman" panose="02020603050405020304" pitchFamily="18" charset="0"/>
                <a:cs typeface="Times New Roman" panose="02020603050405020304" pitchFamily="18" charset="0"/>
              </a:rPr>
              <a:t>Х</a:t>
            </a:r>
            <a:r>
              <a:rPr lang="ru-RU" sz="1400" dirty="0" smtClean="0">
                <a:latin typeface="Times New Roman" panose="02020603050405020304" pitchFamily="18" charset="0"/>
                <a:cs typeface="Times New Roman" panose="02020603050405020304" pitchFamily="18" charset="0"/>
              </a:rPr>
              <a:t>, равного доверительной погрешности </a:t>
            </a:r>
            <a:r>
              <a:rPr lang="el-GR" sz="1400" dirty="0">
                <a:latin typeface="Times New Roman" panose="02020603050405020304" pitchFamily="18" charset="0"/>
                <a:cs typeface="Times New Roman" panose="02020603050405020304" pitchFamily="18" charset="0"/>
              </a:rPr>
              <a:t>Δ</a:t>
            </a:r>
            <a:r>
              <a:rPr lang="ru-RU" sz="1400" i="1" dirty="0" smtClean="0">
                <a:latin typeface="Times New Roman" panose="02020603050405020304" pitchFamily="18" charset="0"/>
                <a:cs typeface="Times New Roman" panose="02020603050405020304" pitchFamily="18" charset="0"/>
              </a:rPr>
              <a:t>Х</a:t>
            </a:r>
            <a:r>
              <a:rPr lang="ru-RU" sz="1200" i="1" dirty="0" smtClean="0">
                <a:latin typeface="Times New Roman" panose="02020603050405020304" pitchFamily="18" charset="0"/>
                <a:cs typeface="Times New Roman" panose="02020603050405020304" pitchFamily="18" charset="0"/>
              </a:rPr>
              <a:t>Р</a:t>
            </a:r>
            <a:r>
              <a:rPr lang="ru-RU" sz="1400" dirty="0" smtClean="0">
                <a:latin typeface="Times New Roman" panose="02020603050405020304" pitchFamily="18" charset="0"/>
                <a:cs typeface="Times New Roman" panose="02020603050405020304" pitchFamily="18" charset="0"/>
              </a:rPr>
              <a:t>, получают значение доверительной погрешности для функции, </a:t>
            </a:r>
            <a:r>
              <a:rPr lang="el-GR" sz="1400" dirty="0">
                <a:latin typeface="Times New Roman" panose="02020603050405020304" pitchFamily="18" charset="0"/>
                <a:cs typeface="Times New Roman" panose="02020603050405020304" pitchFamily="18" charset="0"/>
              </a:rPr>
              <a:t>Δ </a:t>
            </a:r>
            <a:r>
              <a:rPr lang="ru-RU" sz="1400" i="1" dirty="0" smtClean="0">
                <a:latin typeface="Times New Roman" panose="02020603050405020304" pitchFamily="18" charset="0"/>
                <a:cs typeface="Times New Roman" panose="02020603050405020304" pitchFamily="18" charset="0"/>
              </a:rPr>
              <a:t>Ф</a:t>
            </a:r>
            <a:r>
              <a:rPr lang="ru-RU" sz="1200" i="1" dirty="0" smtClean="0">
                <a:latin typeface="Times New Roman" panose="02020603050405020304" pitchFamily="18" charset="0"/>
                <a:cs typeface="Times New Roman" panose="02020603050405020304" pitchFamily="18" charset="0"/>
              </a:rPr>
              <a:t>Р</a:t>
            </a:r>
            <a:r>
              <a:rPr lang="ru-RU" sz="1400" i="1" dirty="0" smtClean="0">
                <a:latin typeface="Times New Roman" panose="02020603050405020304" pitchFamily="18" charset="0"/>
                <a:cs typeface="Times New Roman" panose="02020603050405020304" pitchFamily="18" charset="0"/>
              </a:rPr>
              <a:t>.</a:t>
            </a:r>
            <a:endParaRPr lang="ru-RU" sz="1400" dirty="0" smtClean="0">
              <a:latin typeface="Times New Roman" panose="02020603050405020304" pitchFamily="18" charset="0"/>
              <a:cs typeface="Times New Roman" panose="02020603050405020304" pitchFamily="18" charset="0"/>
            </a:endParaRPr>
          </a:p>
        </p:txBody>
      </p:sp>
      <p:cxnSp>
        <p:nvCxnSpPr>
          <p:cNvPr id="8" name="Прямая соединительная линия 7"/>
          <p:cNvCxnSpPr/>
          <p:nvPr/>
        </p:nvCxnSpPr>
        <p:spPr>
          <a:xfrm>
            <a:off x="3898605" y="786809"/>
            <a:ext cx="12759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Прямая соединительная линия 15"/>
          <p:cNvCxnSpPr/>
          <p:nvPr/>
        </p:nvCxnSpPr>
        <p:spPr>
          <a:xfrm>
            <a:off x="4547189" y="793897"/>
            <a:ext cx="12759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Прямая соединительная линия 18"/>
          <p:cNvCxnSpPr/>
          <p:nvPr/>
        </p:nvCxnSpPr>
        <p:spPr>
          <a:xfrm>
            <a:off x="3253560" y="1412701"/>
            <a:ext cx="12759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Прямая соединительная линия 19"/>
          <p:cNvCxnSpPr/>
          <p:nvPr/>
        </p:nvCxnSpPr>
        <p:spPr>
          <a:xfrm flipV="1">
            <a:off x="4320361" y="1735953"/>
            <a:ext cx="148856" cy="422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Прямая соединительная линия 20"/>
          <p:cNvCxnSpPr/>
          <p:nvPr/>
        </p:nvCxnSpPr>
        <p:spPr>
          <a:xfrm>
            <a:off x="2406499" y="1426881"/>
            <a:ext cx="12759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aphicFrame>
        <p:nvGraphicFramePr>
          <p:cNvPr id="9" name="Объект 8"/>
          <p:cNvGraphicFramePr>
            <a:graphicFrameLocks noChangeAspect="1"/>
          </p:cNvGraphicFramePr>
          <p:nvPr>
            <p:extLst>
              <p:ext uri="{D42A27DB-BD31-4B8C-83A1-F6EECF244321}">
                <p14:modId xmlns:p14="http://schemas.microsoft.com/office/powerpoint/2010/main" val="291332143"/>
              </p:ext>
            </p:extLst>
          </p:nvPr>
        </p:nvGraphicFramePr>
        <p:xfrm>
          <a:off x="1343360" y="2367304"/>
          <a:ext cx="290623" cy="236131"/>
        </p:xfrm>
        <a:graphic>
          <a:graphicData uri="http://schemas.openxmlformats.org/presentationml/2006/ole">
            <mc:AlternateContent xmlns:mc="http://schemas.openxmlformats.org/markup-compatibility/2006">
              <mc:Choice xmlns:v="urn:schemas-microsoft-com:vml" Requires="v">
                <p:oleObj spid="_x0000_s113310" name="Equation" r:id="rId18" imgW="203040" imgH="164880" progId="Equation.DSMT4">
                  <p:embed/>
                </p:oleObj>
              </mc:Choice>
              <mc:Fallback>
                <p:oleObj name="Equation" r:id="rId18" imgW="203040" imgH="164880" progId="Equation.DSMT4">
                  <p:embed/>
                  <p:pic>
                    <p:nvPicPr>
                      <p:cNvPr id="0" name=""/>
                      <p:cNvPicPr/>
                      <p:nvPr/>
                    </p:nvPicPr>
                    <p:blipFill>
                      <a:blip r:embed="rId19"/>
                      <a:stretch>
                        <a:fillRect/>
                      </a:stretch>
                    </p:blipFill>
                    <p:spPr>
                      <a:xfrm>
                        <a:off x="1343360" y="2367304"/>
                        <a:ext cx="290623" cy="236131"/>
                      </a:xfrm>
                      <a:prstGeom prst="rect">
                        <a:avLst/>
                      </a:prstGeom>
                    </p:spPr>
                  </p:pic>
                </p:oleObj>
              </mc:Fallback>
            </mc:AlternateContent>
          </a:graphicData>
        </a:graphic>
      </p:graphicFrame>
      <p:cxnSp>
        <p:nvCxnSpPr>
          <p:cNvPr id="22" name="Прямая соединительная линия 21"/>
          <p:cNvCxnSpPr/>
          <p:nvPr/>
        </p:nvCxnSpPr>
        <p:spPr>
          <a:xfrm>
            <a:off x="2474722" y="2373403"/>
            <a:ext cx="12759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aphicFrame>
        <p:nvGraphicFramePr>
          <p:cNvPr id="10" name="Объект 9"/>
          <p:cNvGraphicFramePr>
            <a:graphicFrameLocks noChangeAspect="1"/>
          </p:cNvGraphicFramePr>
          <p:nvPr>
            <p:extLst>
              <p:ext uri="{D42A27DB-BD31-4B8C-83A1-F6EECF244321}">
                <p14:modId xmlns:p14="http://schemas.microsoft.com/office/powerpoint/2010/main" val="4148884914"/>
              </p:ext>
            </p:extLst>
          </p:nvPr>
        </p:nvGraphicFramePr>
        <p:xfrm>
          <a:off x="1488671" y="2815621"/>
          <a:ext cx="1751013" cy="338137"/>
        </p:xfrm>
        <a:graphic>
          <a:graphicData uri="http://schemas.openxmlformats.org/presentationml/2006/ole">
            <mc:AlternateContent xmlns:mc="http://schemas.openxmlformats.org/markup-compatibility/2006">
              <mc:Choice xmlns:v="urn:schemas-microsoft-com:vml" Requires="v">
                <p:oleObj spid="_x0000_s113311" name="Equation" r:id="rId20" imgW="1257120" imgH="241200" progId="Equation.DSMT4">
                  <p:embed/>
                </p:oleObj>
              </mc:Choice>
              <mc:Fallback>
                <p:oleObj name="Equation" r:id="rId20" imgW="1257120" imgH="241200" progId="Equation.DSMT4">
                  <p:embed/>
                  <p:pic>
                    <p:nvPicPr>
                      <p:cNvPr id="0" name=""/>
                      <p:cNvPicPr/>
                      <p:nvPr/>
                    </p:nvPicPr>
                    <p:blipFill>
                      <a:blip r:embed="rId21"/>
                      <a:stretch>
                        <a:fillRect/>
                      </a:stretch>
                    </p:blipFill>
                    <p:spPr>
                      <a:xfrm>
                        <a:off x="1488671" y="2815621"/>
                        <a:ext cx="1751013" cy="338137"/>
                      </a:xfrm>
                      <a:prstGeom prst="rect">
                        <a:avLst/>
                      </a:prstGeom>
                    </p:spPr>
                  </p:pic>
                </p:oleObj>
              </mc:Fallback>
            </mc:AlternateContent>
          </a:graphicData>
        </a:graphic>
      </p:graphicFrame>
      <p:cxnSp>
        <p:nvCxnSpPr>
          <p:cNvPr id="23" name="Прямая соединительная линия 22"/>
          <p:cNvCxnSpPr/>
          <p:nvPr/>
        </p:nvCxnSpPr>
        <p:spPr>
          <a:xfrm>
            <a:off x="3951765" y="3330106"/>
            <a:ext cx="12759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Прямая соединительная линия 23"/>
          <p:cNvCxnSpPr/>
          <p:nvPr/>
        </p:nvCxnSpPr>
        <p:spPr>
          <a:xfrm>
            <a:off x="2831802" y="3656171"/>
            <a:ext cx="12759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Прямая соединительная линия 24"/>
          <p:cNvCxnSpPr/>
          <p:nvPr/>
        </p:nvCxnSpPr>
        <p:spPr>
          <a:xfrm>
            <a:off x="3771014" y="3985781"/>
            <a:ext cx="12759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aphicFrame>
        <p:nvGraphicFramePr>
          <p:cNvPr id="26" name="Объект 25"/>
          <p:cNvGraphicFramePr>
            <a:graphicFrameLocks noChangeAspect="1"/>
          </p:cNvGraphicFramePr>
          <p:nvPr>
            <p:extLst>
              <p:ext uri="{D42A27DB-BD31-4B8C-83A1-F6EECF244321}">
                <p14:modId xmlns:p14="http://schemas.microsoft.com/office/powerpoint/2010/main" val="2854742075"/>
              </p:ext>
            </p:extLst>
          </p:nvPr>
        </p:nvGraphicFramePr>
        <p:xfrm>
          <a:off x="5635681" y="1211977"/>
          <a:ext cx="241300" cy="239713"/>
        </p:xfrm>
        <a:graphic>
          <a:graphicData uri="http://schemas.openxmlformats.org/presentationml/2006/ole">
            <mc:AlternateContent xmlns:mc="http://schemas.openxmlformats.org/markup-compatibility/2006">
              <mc:Choice xmlns:v="urn:schemas-microsoft-com:vml" Requires="v">
                <p:oleObj spid="_x0000_s113312" name="Equation" r:id="rId22" imgW="164880" imgH="164880" progId="Equation.DSMT4">
                  <p:embed/>
                </p:oleObj>
              </mc:Choice>
              <mc:Fallback>
                <p:oleObj name="Equation" r:id="rId22" imgW="164880" imgH="164880" progId="Equation.DSMT4">
                  <p:embed/>
                  <p:pic>
                    <p:nvPicPr>
                      <p:cNvPr id="21" name="Объект 20"/>
                      <p:cNvPicPr>
                        <a:picLocks noChangeAspect="1" noChangeArrowheads="1"/>
                      </p:cNvPicPr>
                      <p:nvPr/>
                    </p:nvPicPr>
                    <p:blipFill>
                      <a:blip r:embed="rId23"/>
                      <a:srcRect/>
                      <a:stretch>
                        <a:fillRect/>
                      </a:stretch>
                    </p:blipFill>
                    <p:spPr bwMode="auto">
                      <a:xfrm>
                        <a:off x="5635681" y="1211977"/>
                        <a:ext cx="241300" cy="239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Объект 26"/>
          <p:cNvGraphicFramePr>
            <a:graphicFrameLocks noChangeAspect="1"/>
          </p:cNvGraphicFramePr>
          <p:nvPr>
            <p:extLst>
              <p:ext uri="{D42A27DB-BD31-4B8C-83A1-F6EECF244321}">
                <p14:modId xmlns:p14="http://schemas.microsoft.com/office/powerpoint/2010/main" val="187800695"/>
              </p:ext>
            </p:extLst>
          </p:nvPr>
        </p:nvGraphicFramePr>
        <p:xfrm>
          <a:off x="8582612" y="4144442"/>
          <a:ext cx="254000" cy="236537"/>
        </p:xfrm>
        <a:graphic>
          <a:graphicData uri="http://schemas.openxmlformats.org/presentationml/2006/ole">
            <mc:AlternateContent xmlns:mc="http://schemas.openxmlformats.org/markup-compatibility/2006">
              <mc:Choice xmlns:v="urn:schemas-microsoft-com:vml" Requires="v">
                <p:oleObj spid="_x0000_s113313" name="Equation" r:id="rId24" imgW="177480" imgH="164880" progId="Equation.DSMT4">
                  <p:embed/>
                </p:oleObj>
              </mc:Choice>
              <mc:Fallback>
                <p:oleObj name="Equation" r:id="rId24" imgW="177480" imgH="164880" progId="Equation.DSMT4">
                  <p:embed/>
                  <p:pic>
                    <p:nvPicPr>
                      <p:cNvPr id="22" name="Объект 21"/>
                      <p:cNvPicPr>
                        <a:picLocks noChangeAspect="1" noChangeArrowheads="1"/>
                      </p:cNvPicPr>
                      <p:nvPr/>
                    </p:nvPicPr>
                    <p:blipFill>
                      <a:blip r:embed="rId25"/>
                      <a:srcRect/>
                      <a:stretch>
                        <a:fillRect/>
                      </a:stretch>
                    </p:blipFill>
                    <p:spPr bwMode="auto">
                      <a:xfrm>
                        <a:off x="8582612" y="4144442"/>
                        <a:ext cx="254000" cy="236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11468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587394" y="4774168"/>
            <a:ext cx="537754" cy="369332"/>
          </a:xfrm>
          <a:prstGeom prst="rect">
            <a:avLst/>
          </a:prstGeom>
          <a:noFill/>
        </p:spPr>
        <p:txBody>
          <a:bodyPr wrap="square" rtlCol="0">
            <a:spAutoFit/>
          </a:bodyPr>
          <a:lstStyle/>
          <a:p>
            <a:r>
              <a:rPr lang="ru-RU" dirty="0" smtClean="0"/>
              <a:t>12</a:t>
            </a:r>
            <a:endParaRPr lang="ru-RU" dirty="0"/>
          </a:p>
        </p:txBody>
      </p:sp>
      <p:sp>
        <p:nvSpPr>
          <p:cNvPr id="5" name="TextBox 4"/>
          <p:cNvSpPr txBox="1"/>
          <p:nvPr/>
        </p:nvSpPr>
        <p:spPr>
          <a:xfrm>
            <a:off x="198783" y="542259"/>
            <a:ext cx="8666921" cy="4047262"/>
          </a:xfrm>
          <a:prstGeom prst="rect">
            <a:avLst/>
          </a:prstGeom>
          <a:noFill/>
        </p:spPr>
        <p:txBody>
          <a:bodyPr wrap="square" rtlCol="0">
            <a:spAutoFit/>
          </a:bodyPr>
          <a:lstStyle/>
          <a:p>
            <a:pPr indent="457200" algn="just">
              <a:spcAft>
                <a:spcPts val="600"/>
              </a:spcAft>
            </a:pPr>
            <a:endParaRPr lang="ru-RU" b="1" dirty="0" smtClean="0">
              <a:solidFill>
                <a:srgbClr val="FF0000"/>
              </a:solidFill>
              <a:latin typeface="Times New Roman" pitchFamily="18" charset="0"/>
              <a:cs typeface="Times New Roman" pitchFamily="18" charset="0"/>
            </a:endParaRPr>
          </a:p>
          <a:p>
            <a:pPr indent="457200" algn="just">
              <a:spcAft>
                <a:spcPts val="600"/>
              </a:spcAft>
            </a:pPr>
            <a:endParaRPr lang="ru-RU" b="1" dirty="0" smtClean="0">
              <a:solidFill>
                <a:srgbClr val="FF0000"/>
              </a:solidFill>
              <a:latin typeface="Times New Roman" pitchFamily="18" charset="0"/>
              <a:cs typeface="Times New Roman" pitchFamily="18" charset="0"/>
            </a:endParaRPr>
          </a:p>
          <a:p>
            <a:pPr indent="457200" algn="just">
              <a:spcAft>
                <a:spcPts val="600"/>
              </a:spcAft>
            </a:pPr>
            <a:r>
              <a:rPr lang="en-US" b="1" dirty="0" smtClean="0">
                <a:solidFill>
                  <a:srgbClr val="FF0000"/>
                </a:solidFill>
                <a:latin typeface="Times New Roman" pitchFamily="18" charset="0"/>
                <a:cs typeface="Times New Roman" pitchFamily="18" charset="0"/>
              </a:rPr>
              <a:t>4</a:t>
            </a:r>
            <a:r>
              <a:rPr lang="ru-RU" b="1" dirty="0" smtClean="0">
                <a:solidFill>
                  <a:srgbClr val="FF0000"/>
                </a:solidFill>
                <a:latin typeface="Times New Roman" pitchFamily="18" charset="0"/>
                <a:cs typeface="Times New Roman" pitchFamily="18" charset="0"/>
              </a:rPr>
              <a:t>. Обработка результатов совместных измерений</a:t>
            </a:r>
          </a:p>
          <a:p>
            <a:pPr indent="457200" algn="just">
              <a:lnSpc>
                <a:spcPct val="150000"/>
              </a:lnSpc>
              <a:spcAft>
                <a:spcPts val="600"/>
              </a:spcAft>
            </a:pPr>
            <a:r>
              <a:rPr lang="ru-RU" sz="1600" b="1" dirty="0" smtClean="0">
                <a:latin typeface="Times New Roman" pitchFamily="18" charset="0"/>
                <a:cs typeface="Times New Roman" pitchFamily="18" charset="0"/>
              </a:rPr>
              <a:t>Совместные измерения – </a:t>
            </a:r>
            <a:r>
              <a:rPr lang="ru-RU" sz="1600" dirty="0" smtClean="0">
                <a:latin typeface="Times New Roman" pitchFamily="18" charset="0"/>
                <a:cs typeface="Times New Roman" pitchFamily="18" charset="0"/>
              </a:rPr>
              <a:t>измерения, имеющие целью определить коэффициенты (параметры) уравнения, аппроксимирующего зависимость между двумя или несколькими величинами, для чего эти величины подвергают прямым измерениям в изменяющихся условиях и совместно решают получаемые уравнения.</a:t>
            </a:r>
          </a:p>
          <a:p>
            <a:pPr indent="457200" algn="just">
              <a:lnSpc>
                <a:spcPct val="150000"/>
              </a:lnSpc>
              <a:spcAft>
                <a:spcPts val="600"/>
              </a:spcAft>
            </a:pPr>
            <a:endParaRPr lang="ru-RU" sz="1600" dirty="0" smtClean="0">
              <a:latin typeface="Times New Roman" pitchFamily="18" charset="0"/>
              <a:cs typeface="Times New Roman" pitchFamily="18" charset="0"/>
            </a:endParaRPr>
          </a:p>
          <a:p>
            <a:pPr indent="457200" algn="just">
              <a:spcAft>
                <a:spcPts val="600"/>
              </a:spcAft>
            </a:pPr>
            <a:endParaRPr lang="ru-RU" sz="1600" b="1" dirty="0" smtClean="0">
              <a:latin typeface="Times New Roman" pitchFamily="18" charset="0"/>
              <a:cs typeface="Times New Roman" pitchFamily="18" charset="0"/>
            </a:endParaRPr>
          </a:p>
          <a:p>
            <a:pPr indent="457200" algn="just">
              <a:spcAft>
                <a:spcPts val="600"/>
              </a:spcAft>
            </a:pPr>
            <a:endParaRPr lang="ru-RU" sz="1600" dirty="0" smtClean="0">
              <a:latin typeface="Times New Roman" pitchFamily="18" charset="0"/>
              <a:cs typeface="Times New Roman" pitchFamily="18" charset="0"/>
            </a:endParaRPr>
          </a:p>
          <a:p>
            <a:pPr indent="457200" algn="just">
              <a:spcAft>
                <a:spcPts val="600"/>
              </a:spcAft>
            </a:pPr>
            <a:endParaRPr lang="ru-RU" sz="1600" b="1" dirty="0">
              <a:latin typeface="Times New Roman" pitchFamily="18" charset="0"/>
              <a:cs typeface="Times New Roman" pitchFamily="18" charset="0"/>
            </a:endParaRPr>
          </a:p>
        </p:txBody>
      </p:sp>
    </p:spTree>
    <p:extLst>
      <p:ext uri="{BB962C8B-B14F-4D97-AF65-F5344CB8AC3E}">
        <p14:creationId xmlns:p14="http://schemas.microsoft.com/office/powerpoint/2010/main" val="9314770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70" y="714366"/>
            <a:ext cx="8647813" cy="4508927"/>
          </a:xfrm>
          <a:prstGeom prst="rect">
            <a:avLst/>
          </a:prstGeom>
          <a:solidFill>
            <a:schemeClr val="bg1"/>
          </a:solidFill>
        </p:spPr>
        <p:txBody>
          <a:bodyPr wrap="square" rtlCol="0">
            <a:spAutoFit/>
          </a:bodyPr>
          <a:lstStyle/>
          <a:p>
            <a:pPr indent="457200" algn="just">
              <a:spcAft>
                <a:spcPts val="600"/>
              </a:spcAft>
            </a:pPr>
            <a:r>
              <a:rPr lang="ru-RU" b="1" dirty="0" smtClean="0">
                <a:solidFill>
                  <a:srgbClr val="FF0000"/>
                </a:solidFill>
                <a:latin typeface="Times New Roman" pitchFamily="18" charset="0"/>
                <a:cs typeface="Times New Roman" pitchFamily="18" charset="0"/>
              </a:rPr>
              <a:t>4.1. Определение параметров линейной зависимости</a:t>
            </a:r>
          </a:p>
          <a:p>
            <a:pPr indent="457200" algn="just">
              <a:lnSpc>
                <a:spcPct val="150000"/>
              </a:lnSpc>
            </a:pPr>
            <a:r>
              <a:rPr lang="ru-RU" sz="1600" b="1" dirty="0" smtClean="0">
                <a:latin typeface="Times New Roman" pitchFamily="18" charset="0"/>
                <a:cs typeface="Times New Roman" pitchFamily="18" charset="0"/>
              </a:rPr>
              <a:t>1. Постановка задачи. </a:t>
            </a:r>
            <a:r>
              <a:rPr lang="ru-RU" sz="1600" dirty="0" smtClean="0">
                <a:latin typeface="Times New Roman" pitchFamily="18" charset="0"/>
                <a:cs typeface="Times New Roman" pitchFamily="18" charset="0"/>
              </a:rPr>
              <a:t>Известно до опыта, что величины </a:t>
            </a:r>
            <a:r>
              <a:rPr lang="en-US" sz="1600" i="1" dirty="0" smtClean="0">
                <a:latin typeface="Times New Roman" pitchFamily="18" charset="0"/>
                <a:cs typeface="Times New Roman" pitchFamily="18" charset="0"/>
              </a:rPr>
              <a:t>X</a:t>
            </a:r>
            <a:r>
              <a:rPr lang="en-US" sz="1600" dirty="0" smtClean="0">
                <a:latin typeface="Times New Roman" pitchFamily="18" charset="0"/>
                <a:cs typeface="Times New Roman" pitchFamily="18" charset="0"/>
              </a:rPr>
              <a:t> </a:t>
            </a:r>
            <a:r>
              <a:rPr lang="ru-RU" sz="1600" dirty="0" smtClean="0">
                <a:latin typeface="Times New Roman" pitchFamily="18" charset="0"/>
                <a:cs typeface="Times New Roman" pitchFamily="18" charset="0"/>
              </a:rPr>
              <a:t>и </a:t>
            </a:r>
            <a:r>
              <a:rPr lang="en-US" sz="1600" i="1" dirty="0" smtClean="0">
                <a:latin typeface="Times New Roman" pitchFamily="18" charset="0"/>
                <a:cs typeface="Times New Roman" pitchFamily="18" charset="0"/>
              </a:rPr>
              <a:t>Y</a:t>
            </a:r>
            <a:r>
              <a:rPr lang="ru-RU" sz="1600" dirty="0" smtClean="0">
                <a:latin typeface="Times New Roman" pitchFamily="18" charset="0"/>
                <a:cs typeface="Times New Roman" pitchFamily="18" charset="0"/>
              </a:rPr>
              <a:t> связаны линейным законом</a:t>
            </a:r>
          </a:p>
          <a:p>
            <a:pPr algn="just">
              <a:lnSpc>
                <a:spcPct val="150000"/>
              </a:lnSpc>
            </a:pPr>
            <a:endParaRPr lang="ru-RU" sz="1600" dirty="0" smtClean="0">
              <a:latin typeface="Times New Roman" pitchFamily="18" charset="0"/>
              <a:cs typeface="Times New Roman" pitchFamily="18" charset="0"/>
            </a:endParaRPr>
          </a:p>
          <a:p>
            <a:pPr algn="just">
              <a:lnSpc>
                <a:spcPct val="150000"/>
              </a:lnSpc>
            </a:pPr>
            <a:r>
              <a:rPr lang="ru-RU" sz="1600" dirty="0" smtClean="0">
                <a:latin typeface="Times New Roman" pitchFamily="18" charset="0"/>
                <a:cs typeface="Times New Roman" pitchFamily="18" charset="0"/>
              </a:rPr>
              <a:t>но коэффициенты </a:t>
            </a:r>
            <a:r>
              <a:rPr lang="ru-RU" sz="1600" i="1" dirty="0" smtClean="0">
                <a:latin typeface="Times New Roman" pitchFamily="18" charset="0"/>
                <a:cs typeface="Times New Roman" pitchFamily="18" charset="0"/>
              </a:rPr>
              <a:t>а</a:t>
            </a:r>
            <a:r>
              <a:rPr lang="ru-RU" sz="1600" dirty="0" smtClean="0">
                <a:latin typeface="Times New Roman" pitchFamily="18" charset="0"/>
                <a:cs typeface="Times New Roman" pitchFamily="18" charset="0"/>
              </a:rPr>
              <a:t> и </a:t>
            </a:r>
            <a:r>
              <a:rPr lang="en-US" sz="1600" i="1" dirty="0" smtClean="0">
                <a:latin typeface="Times New Roman" pitchFamily="18" charset="0"/>
                <a:cs typeface="Times New Roman" pitchFamily="18" charset="0"/>
              </a:rPr>
              <a:t>b</a:t>
            </a:r>
            <a:r>
              <a:rPr lang="ru-RU" sz="1600" dirty="0" smtClean="0">
                <a:latin typeface="Times New Roman" pitchFamily="18" charset="0"/>
                <a:cs typeface="Times New Roman" pitchFamily="18" charset="0"/>
              </a:rPr>
              <a:t> неизвестны, их требуется определить, используя </a:t>
            </a:r>
            <a:r>
              <a:rPr lang="en-US" sz="1600" i="1" dirty="0" smtClean="0">
                <a:latin typeface="Times New Roman" pitchFamily="18" charset="0"/>
                <a:cs typeface="Times New Roman" pitchFamily="18" charset="0"/>
              </a:rPr>
              <a:t>N</a:t>
            </a:r>
            <a:r>
              <a:rPr lang="en-US" sz="1600" dirty="0" smtClean="0">
                <a:latin typeface="Times New Roman" pitchFamily="18" charset="0"/>
                <a:cs typeface="Times New Roman" pitchFamily="18" charset="0"/>
              </a:rPr>
              <a:t> </a:t>
            </a:r>
            <a:r>
              <a:rPr lang="ru-RU" sz="1600" dirty="0" smtClean="0">
                <a:latin typeface="Times New Roman" pitchFamily="18" charset="0"/>
                <a:cs typeface="Times New Roman" pitchFamily="18" charset="0"/>
              </a:rPr>
              <a:t>пар значений </a:t>
            </a:r>
            <a:r>
              <a:rPr lang="en-US" sz="1600" i="1" dirty="0" smtClean="0">
                <a:latin typeface="Times New Roman" pitchFamily="18" charset="0"/>
                <a:cs typeface="Times New Roman" pitchFamily="18" charset="0"/>
              </a:rPr>
              <a:t>X</a:t>
            </a:r>
            <a:r>
              <a:rPr lang="en-US" sz="1600" i="1" baseline="-25000" dirty="0" smtClean="0">
                <a:latin typeface="Times New Roman" pitchFamily="18" charset="0"/>
                <a:cs typeface="Times New Roman" pitchFamily="18" charset="0"/>
              </a:rPr>
              <a:t>i</a:t>
            </a:r>
            <a:r>
              <a:rPr lang="en-US" sz="1600" dirty="0" smtClean="0">
                <a:latin typeface="Times New Roman" pitchFamily="18" charset="0"/>
                <a:cs typeface="Times New Roman" pitchFamily="18" charset="0"/>
              </a:rPr>
              <a:t> </a:t>
            </a:r>
            <a:r>
              <a:rPr lang="ru-RU" sz="1600" dirty="0" smtClean="0">
                <a:latin typeface="Times New Roman" pitchFamily="18" charset="0"/>
                <a:cs typeface="Times New Roman" pitchFamily="18" charset="0"/>
              </a:rPr>
              <a:t>и </a:t>
            </a:r>
            <a:r>
              <a:rPr lang="en-US" sz="1600" i="1" dirty="0" smtClean="0">
                <a:latin typeface="Times New Roman" pitchFamily="18" charset="0"/>
                <a:cs typeface="Times New Roman" pitchFamily="18" charset="0"/>
              </a:rPr>
              <a:t>Y</a:t>
            </a:r>
            <a:r>
              <a:rPr lang="en-US" sz="1600" i="1" baseline="-25000" dirty="0" smtClean="0">
                <a:latin typeface="Times New Roman" pitchFamily="18" charset="0"/>
                <a:cs typeface="Times New Roman" pitchFamily="18" charset="0"/>
              </a:rPr>
              <a:t>i</a:t>
            </a:r>
            <a:r>
              <a:rPr lang="ru-RU" sz="1600" dirty="0" smtClean="0">
                <a:latin typeface="Times New Roman" pitchFamily="18" charset="0"/>
                <a:cs typeface="Times New Roman" pitchFamily="18" charset="0"/>
              </a:rPr>
              <a:t>, полученных в совместных наблюдениях.</a:t>
            </a:r>
          </a:p>
          <a:p>
            <a:pPr indent="457200" algn="just">
              <a:lnSpc>
                <a:spcPct val="150000"/>
              </a:lnSpc>
            </a:pPr>
            <a:r>
              <a:rPr lang="ru-RU" sz="1600" dirty="0" smtClean="0">
                <a:latin typeface="Times New Roman" pitchFamily="18" charset="0"/>
                <a:cs typeface="Times New Roman" pitchFamily="18" charset="0"/>
              </a:rPr>
              <a:t>Геометрически задача сводится к нахождению параметров прямой – углового коэффициента </a:t>
            </a:r>
            <a:r>
              <a:rPr lang="ru-RU" sz="1600" i="1" dirty="0" smtClean="0">
                <a:latin typeface="Times New Roman" pitchFamily="18" charset="0"/>
                <a:cs typeface="Times New Roman" pitchFamily="18" charset="0"/>
              </a:rPr>
              <a:t>а</a:t>
            </a:r>
            <a:r>
              <a:rPr lang="ru-RU" sz="1600" dirty="0" smtClean="0">
                <a:latin typeface="Times New Roman" pitchFamily="18" charset="0"/>
                <a:cs typeface="Times New Roman" pitchFamily="18" charset="0"/>
              </a:rPr>
              <a:t> и отрезка </a:t>
            </a:r>
            <a:r>
              <a:rPr lang="en-US" sz="1600" i="1" dirty="0" smtClean="0">
                <a:latin typeface="Times New Roman" pitchFamily="18" charset="0"/>
                <a:cs typeface="Times New Roman" pitchFamily="18" charset="0"/>
              </a:rPr>
              <a:t>b</a:t>
            </a:r>
            <a:r>
              <a:rPr lang="ru-RU" sz="1600" dirty="0" smtClean="0">
                <a:latin typeface="Times New Roman" pitchFamily="18" charset="0"/>
                <a:cs typeface="Times New Roman" pitchFamily="18" charset="0"/>
              </a:rPr>
              <a:t>, отсекаемого этой прямой на оси </a:t>
            </a:r>
            <a:r>
              <a:rPr lang="en-US" sz="1600" i="1" dirty="0" smtClean="0">
                <a:latin typeface="Times New Roman" pitchFamily="18" charset="0"/>
                <a:cs typeface="Times New Roman" pitchFamily="18" charset="0"/>
              </a:rPr>
              <a:t>Y</a:t>
            </a:r>
            <a:r>
              <a:rPr lang="ru-RU" sz="1600" dirty="0" smtClean="0">
                <a:latin typeface="Times New Roman" pitchFamily="18" charset="0"/>
                <a:cs typeface="Times New Roman" pitchFamily="18" charset="0"/>
              </a:rPr>
              <a:t>.</a:t>
            </a:r>
          </a:p>
          <a:p>
            <a:pPr indent="457200" algn="just">
              <a:lnSpc>
                <a:spcPct val="150000"/>
              </a:lnSpc>
            </a:pPr>
            <a:r>
              <a:rPr lang="ru-RU" sz="1600" dirty="0" smtClean="0">
                <a:latin typeface="Times New Roman" pitchFamily="18" charset="0"/>
                <a:cs typeface="Times New Roman" pitchFamily="18" charset="0"/>
              </a:rPr>
              <a:t>Предполагается, что переменная </a:t>
            </a:r>
            <a:r>
              <a:rPr lang="en-US" sz="1600" i="1" dirty="0" smtClean="0">
                <a:latin typeface="Times New Roman" pitchFamily="18" charset="0"/>
                <a:cs typeface="Times New Roman" pitchFamily="18" charset="0"/>
              </a:rPr>
              <a:t>Y</a:t>
            </a:r>
            <a:r>
              <a:rPr lang="ru-RU" sz="1600" i="1" dirty="0" smtClean="0">
                <a:latin typeface="Times New Roman" pitchFamily="18" charset="0"/>
                <a:cs typeface="Times New Roman" pitchFamily="18" charset="0"/>
              </a:rPr>
              <a:t> </a:t>
            </a:r>
            <a:r>
              <a:rPr lang="ru-RU" sz="1600" dirty="0" smtClean="0">
                <a:latin typeface="Times New Roman" pitchFamily="18" charset="0"/>
                <a:cs typeface="Times New Roman" pitchFamily="18" charset="0"/>
              </a:rPr>
              <a:t>во всем диапазоне ее значений измерена с одинаковой точностью. Погрешность аргумента </a:t>
            </a:r>
            <a:r>
              <a:rPr lang="el-GR" sz="1600" dirty="0" smtClean="0">
                <a:latin typeface="Times New Roman"/>
                <a:cs typeface="Times New Roman"/>
              </a:rPr>
              <a:t>Δ</a:t>
            </a:r>
            <a:r>
              <a:rPr lang="en-US" sz="1600" i="1" dirty="0" smtClean="0">
                <a:latin typeface="Times New Roman" pitchFamily="18" charset="0"/>
                <a:cs typeface="Times New Roman" pitchFamily="18" charset="0"/>
              </a:rPr>
              <a:t>X </a:t>
            </a:r>
            <a:r>
              <a:rPr lang="ru-RU" sz="1600" dirty="0" smtClean="0">
                <a:latin typeface="Times New Roman"/>
                <a:cs typeface="Times New Roman"/>
              </a:rPr>
              <a:t>пренебрежимо мала по сравнению с погрешностью переменной </a:t>
            </a:r>
            <a:r>
              <a:rPr lang="en-US" sz="1600" i="1" dirty="0" smtClean="0">
                <a:latin typeface="Times New Roman" pitchFamily="18" charset="0"/>
                <a:cs typeface="Times New Roman" pitchFamily="18" charset="0"/>
              </a:rPr>
              <a:t>Y </a:t>
            </a:r>
            <a:r>
              <a:rPr lang="ru-RU" sz="1600" dirty="0" smtClean="0">
                <a:latin typeface="Times New Roman"/>
                <a:cs typeface="Times New Roman"/>
              </a:rPr>
              <a:t>и поэтому значения </a:t>
            </a:r>
            <a:r>
              <a:rPr lang="en-US" sz="1600" i="1" dirty="0" smtClean="0">
                <a:latin typeface="Times New Roman" pitchFamily="18" charset="0"/>
                <a:cs typeface="Times New Roman" pitchFamily="18" charset="0"/>
              </a:rPr>
              <a:t>X </a:t>
            </a:r>
            <a:r>
              <a:rPr lang="ru-RU" sz="1600" dirty="0" smtClean="0">
                <a:latin typeface="Times New Roman"/>
                <a:cs typeface="Times New Roman"/>
              </a:rPr>
              <a:t>могут считаться известными </a:t>
            </a:r>
            <a:r>
              <a:rPr lang="ru-RU" sz="1600" u="sng" dirty="0" smtClean="0">
                <a:latin typeface="Times New Roman"/>
                <a:cs typeface="Times New Roman"/>
              </a:rPr>
              <a:t>точно</a:t>
            </a:r>
            <a:r>
              <a:rPr lang="ru-RU" sz="1600" dirty="0" smtClean="0">
                <a:latin typeface="Times New Roman"/>
                <a:cs typeface="Times New Roman"/>
              </a:rPr>
              <a:t>. Если бы </a:t>
            </a:r>
            <a:r>
              <a:rPr lang="ru-RU" sz="1600" i="1" dirty="0" smtClean="0">
                <a:latin typeface="Times New Roman" pitchFamily="18" charset="0"/>
                <a:cs typeface="Times New Roman" pitchFamily="18" charset="0"/>
              </a:rPr>
              <a:t>а </a:t>
            </a:r>
            <a:r>
              <a:rPr lang="ru-RU" sz="1600" dirty="0" smtClean="0">
                <a:latin typeface="Times New Roman"/>
                <a:cs typeface="Times New Roman"/>
              </a:rPr>
              <a:t>и </a:t>
            </a:r>
            <a:r>
              <a:rPr lang="en-US" sz="1600" i="1" dirty="0" smtClean="0">
                <a:latin typeface="Times New Roman" pitchFamily="18" charset="0"/>
                <a:cs typeface="Times New Roman" pitchFamily="18" charset="0"/>
              </a:rPr>
              <a:t>b </a:t>
            </a:r>
            <a:r>
              <a:rPr lang="ru-RU" sz="1600" dirty="0" smtClean="0">
                <a:latin typeface="Times New Roman"/>
                <a:cs typeface="Times New Roman"/>
              </a:rPr>
              <a:t>были заданы, то истинная, точная прямая определилась бы точками  </a:t>
            </a:r>
            <a:r>
              <a:rPr lang="en-US" sz="1600" i="1" dirty="0" smtClean="0">
                <a:latin typeface="Times New Roman" pitchFamily="18" charset="0"/>
                <a:cs typeface="Times New Roman" pitchFamily="18" charset="0"/>
              </a:rPr>
              <a:t>X</a:t>
            </a:r>
            <a:r>
              <a:rPr lang="en-US" sz="1600" i="1" baseline="-25000" dirty="0" smtClean="0">
                <a:latin typeface="Times New Roman" pitchFamily="18" charset="0"/>
                <a:cs typeface="Times New Roman" pitchFamily="18" charset="0"/>
              </a:rPr>
              <a:t>i</a:t>
            </a:r>
            <a:r>
              <a:rPr lang="ru-RU" sz="1600" dirty="0" smtClean="0">
                <a:latin typeface="Times New Roman" pitchFamily="18" charset="0"/>
                <a:cs typeface="Times New Roman" pitchFamily="18" charset="0"/>
              </a:rPr>
              <a:t>, </a:t>
            </a:r>
            <a:r>
              <a:rPr lang="en-US" sz="1600" i="1" dirty="0" smtClean="0">
                <a:latin typeface="Times New Roman" pitchFamily="18" charset="0"/>
                <a:cs typeface="Times New Roman" pitchFamily="18" charset="0"/>
              </a:rPr>
              <a:t>Y</a:t>
            </a:r>
            <a:r>
              <a:rPr lang="en-US" sz="1600" i="1" baseline="-25000" dirty="0" smtClean="0">
                <a:latin typeface="Times New Roman" pitchFamily="18" charset="0"/>
                <a:cs typeface="Times New Roman" pitchFamily="18" charset="0"/>
              </a:rPr>
              <a:t>i</a:t>
            </a:r>
            <a:r>
              <a:rPr lang="ru-RU" sz="1600" dirty="0" smtClean="0">
                <a:latin typeface="Times New Roman" pitchFamily="18" charset="0"/>
                <a:cs typeface="Times New Roman" pitchFamily="18" charset="0"/>
              </a:rPr>
              <a:t>=</a:t>
            </a:r>
            <a:r>
              <a:rPr lang="ru-RU" sz="1600" i="1" dirty="0" smtClean="0">
                <a:latin typeface="Times New Roman" pitchFamily="18" charset="0"/>
                <a:cs typeface="Times New Roman" pitchFamily="18" charset="0"/>
              </a:rPr>
              <a:t> а</a:t>
            </a:r>
            <a:r>
              <a:rPr lang="en-US" sz="1600" i="1" dirty="0" smtClean="0">
                <a:latin typeface="Times New Roman" pitchFamily="18" charset="0"/>
                <a:cs typeface="Times New Roman" pitchFamily="18" charset="0"/>
              </a:rPr>
              <a:t> X</a:t>
            </a:r>
            <a:r>
              <a:rPr lang="en-US" sz="1600" i="1" baseline="-25000" dirty="0" smtClean="0">
                <a:latin typeface="Times New Roman" pitchFamily="18" charset="0"/>
                <a:cs typeface="Times New Roman" pitchFamily="18" charset="0"/>
              </a:rPr>
              <a:t>i</a:t>
            </a:r>
            <a:r>
              <a:rPr lang="en-US" sz="1600" i="1" dirty="0" smtClean="0">
                <a:latin typeface="Times New Roman" pitchFamily="18" charset="0"/>
                <a:cs typeface="Times New Roman" pitchFamily="18" charset="0"/>
              </a:rPr>
              <a:t> </a:t>
            </a:r>
            <a:r>
              <a:rPr lang="ru-RU" sz="1600" i="1" dirty="0" smtClean="0">
                <a:latin typeface="Times New Roman" pitchFamily="18" charset="0"/>
                <a:cs typeface="Times New Roman" pitchFamily="18" charset="0"/>
              </a:rPr>
              <a:t>+</a:t>
            </a:r>
            <a:r>
              <a:rPr lang="en-US" sz="1600" i="1" dirty="0" smtClean="0">
                <a:latin typeface="Times New Roman" pitchFamily="18" charset="0"/>
                <a:cs typeface="Times New Roman" pitchFamily="18" charset="0"/>
              </a:rPr>
              <a:t>b</a:t>
            </a:r>
            <a:r>
              <a:rPr lang="ru-RU" sz="1600" i="1" dirty="0" smtClean="0">
                <a:latin typeface="Times New Roman" pitchFamily="18" charset="0"/>
                <a:cs typeface="Times New Roman" pitchFamily="18" charset="0"/>
              </a:rPr>
              <a:t>.</a:t>
            </a:r>
          </a:p>
          <a:p>
            <a:pPr indent="457200" algn="just">
              <a:lnSpc>
                <a:spcPct val="150000"/>
              </a:lnSpc>
            </a:pPr>
            <a:endParaRPr lang="ru-RU" sz="1600" dirty="0"/>
          </a:p>
        </p:txBody>
      </p:sp>
      <p:graphicFrame>
        <p:nvGraphicFramePr>
          <p:cNvPr id="1030" name="Object 6"/>
          <p:cNvGraphicFramePr>
            <a:graphicFrameLocks noChangeAspect="1"/>
          </p:cNvGraphicFramePr>
          <p:nvPr>
            <p:extLst>
              <p:ext uri="{D42A27DB-BD31-4B8C-83A1-F6EECF244321}">
                <p14:modId xmlns:p14="http://schemas.microsoft.com/office/powerpoint/2010/main" val="1728537558"/>
              </p:ext>
            </p:extLst>
          </p:nvPr>
        </p:nvGraphicFramePr>
        <p:xfrm>
          <a:off x="3886883" y="1475521"/>
          <a:ext cx="1223834" cy="337562"/>
        </p:xfrm>
        <a:graphic>
          <a:graphicData uri="http://schemas.openxmlformats.org/presentationml/2006/ole">
            <mc:AlternateContent xmlns:mc="http://schemas.openxmlformats.org/markup-compatibility/2006">
              <mc:Choice xmlns:v="urn:schemas-microsoft-com:vml" Requires="v">
                <p:oleObj spid="_x0000_s1169" name="Equation" r:id="rId3" imgW="736600" imgH="203200" progId="Equation.DSMT4">
                  <p:embed/>
                </p:oleObj>
              </mc:Choice>
              <mc:Fallback>
                <p:oleObj name="Equation" r:id="rId3" imgW="736600" imgH="203200" progId="Equation.DSMT4">
                  <p:embed/>
                  <p:pic>
                    <p:nvPicPr>
                      <p:cNvPr id="0" name="Picture 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883" y="1475521"/>
                        <a:ext cx="1223834" cy="337562"/>
                      </a:xfrm>
                      <a:prstGeom prst="rect">
                        <a:avLst/>
                      </a:prstGeom>
                      <a:noFill/>
                      <a:ln>
                        <a:noFill/>
                      </a:ln>
                      <a:effectLst/>
                      <a:extLst/>
                    </p:spPr>
                  </p:pic>
                </p:oleObj>
              </mc:Fallback>
            </mc:AlternateContent>
          </a:graphicData>
        </a:graphic>
      </p:graphicFrame>
      <p:sp>
        <p:nvSpPr>
          <p:cNvPr id="6" name="TextBox 5"/>
          <p:cNvSpPr txBox="1"/>
          <p:nvPr/>
        </p:nvSpPr>
        <p:spPr>
          <a:xfrm>
            <a:off x="8587394" y="4774168"/>
            <a:ext cx="537754" cy="369332"/>
          </a:xfrm>
          <a:prstGeom prst="rect">
            <a:avLst/>
          </a:prstGeom>
          <a:noFill/>
        </p:spPr>
        <p:txBody>
          <a:bodyPr wrap="square" rtlCol="0">
            <a:spAutoFit/>
          </a:bodyPr>
          <a:lstStyle/>
          <a:p>
            <a:r>
              <a:rPr lang="ru-RU" dirty="0" smtClean="0"/>
              <a:t>13</a:t>
            </a:r>
            <a:endParaRPr lang="ru-RU"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Текст 4"/>
          <p:cNvSpPr>
            <a:spLocks noGrp="1"/>
          </p:cNvSpPr>
          <p:nvPr>
            <p:ph type="body" sz="quarter" idx="10"/>
          </p:nvPr>
        </p:nvSpPr>
        <p:spPr>
          <a:xfrm>
            <a:off x="251791" y="772412"/>
            <a:ext cx="4757530" cy="4359729"/>
          </a:xfrm>
          <a:solidFill>
            <a:schemeClr val="bg1"/>
          </a:solidFill>
        </p:spPr>
        <p:txBody>
          <a:bodyPr>
            <a:normAutofit/>
          </a:bodyPr>
          <a:lstStyle/>
          <a:p>
            <a:pPr indent="457200" algn="just">
              <a:lnSpc>
                <a:spcPct val="150000"/>
              </a:lnSpc>
              <a:spcBef>
                <a:spcPts val="0"/>
              </a:spcBef>
            </a:pPr>
            <a:r>
              <a:rPr lang="ru-RU" sz="1600" dirty="0" smtClean="0">
                <a:solidFill>
                  <a:schemeClr val="tx1"/>
                </a:solidFill>
                <a:latin typeface="Times New Roman" pitchFamily="18" charset="0"/>
                <a:cs typeface="Times New Roman" pitchFamily="18" charset="0"/>
              </a:rPr>
              <a:t>2. </a:t>
            </a:r>
            <a:r>
              <a:rPr lang="ru-RU" sz="1600" b="1" dirty="0" smtClean="0">
                <a:solidFill>
                  <a:schemeClr val="tx1"/>
                </a:solidFill>
                <a:latin typeface="Times New Roman" pitchFamily="18" charset="0"/>
                <a:cs typeface="Times New Roman" pitchFamily="18" charset="0"/>
              </a:rPr>
              <a:t>Идея решения задачи. </a:t>
            </a:r>
            <a:r>
              <a:rPr lang="ru-RU" sz="1600" dirty="0" smtClean="0">
                <a:solidFill>
                  <a:schemeClr val="tx1"/>
                </a:solidFill>
                <a:latin typeface="Times New Roman" pitchFamily="18" charset="0"/>
                <a:cs typeface="Times New Roman" pitchFamily="18" charset="0"/>
              </a:rPr>
              <a:t>Наблюдаемые </a:t>
            </a:r>
            <a:r>
              <a:rPr lang="en-US" sz="1600" i="1" dirty="0" err="1" smtClean="0">
                <a:solidFill>
                  <a:schemeClr val="tx1"/>
                </a:solidFill>
                <a:latin typeface="Times New Roman" pitchFamily="18" charset="0"/>
                <a:cs typeface="Times New Roman" pitchFamily="18" charset="0"/>
              </a:rPr>
              <a:t>y</a:t>
            </a:r>
            <a:r>
              <a:rPr lang="en-US" sz="1600" i="1" baseline="-25000" dirty="0" err="1" smtClean="0">
                <a:solidFill>
                  <a:schemeClr val="tx1"/>
                </a:solidFill>
                <a:latin typeface="Times New Roman" pitchFamily="18" charset="0"/>
                <a:cs typeface="Times New Roman" pitchFamily="18" charset="0"/>
              </a:rPr>
              <a:t>i</a:t>
            </a:r>
            <a:r>
              <a:rPr lang="ru-RU" sz="1600" dirty="0" smtClean="0">
                <a:solidFill>
                  <a:schemeClr val="tx1"/>
                </a:solidFill>
                <a:latin typeface="Times New Roman" pitchFamily="18" charset="0"/>
                <a:cs typeface="Times New Roman" pitchFamily="18" charset="0"/>
              </a:rPr>
              <a:t> испытывают случайные отклонения</a:t>
            </a:r>
          </a:p>
          <a:p>
            <a:pPr indent="457200" algn="just">
              <a:lnSpc>
                <a:spcPct val="150000"/>
              </a:lnSpc>
              <a:spcBef>
                <a:spcPts val="0"/>
              </a:spcBef>
            </a:pPr>
            <a:endParaRPr lang="ru-RU" sz="1600" dirty="0">
              <a:solidFill>
                <a:schemeClr val="tx1"/>
              </a:solidFill>
              <a:latin typeface="Times New Roman" pitchFamily="18" charset="0"/>
              <a:cs typeface="Times New Roman" pitchFamily="18" charset="0"/>
            </a:endParaRPr>
          </a:p>
          <a:p>
            <a:pPr indent="457200" algn="just">
              <a:lnSpc>
                <a:spcPct val="150000"/>
              </a:lnSpc>
              <a:spcBef>
                <a:spcPts val="0"/>
              </a:spcBef>
            </a:pPr>
            <a:r>
              <a:rPr lang="ru-RU" sz="1600" dirty="0" smtClean="0">
                <a:solidFill>
                  <a:schemeClr val="tx1"/>
                </a:solidFill>
                <a:latin typeface="Times New Roman" pitchFamily="18" charset="0"/>
                <a:cs typeface="Times New Roman" pitchFamily="18" charset="0"/>
              </a:rPr>
              <a:t>от истинной прямой </a:t>
            </a:r>
            <a:r>
              <a:rPr lang="en-US" sz="1600" i="1" dirty="0" err="1" smtClean="0">
                <a:solidFill>
                  <a:schemeClr val="tx1"/>
                </a:solidFill>
                <a:latin typeface="Times New Roman" pitchFamily="18" charset="0"/>
                <a:cs typeface="Times New Roman" pitchFamily="18" charset="0"/>
              </a:rPr>
              <a:t>aX</a:t>
            </a:r>
            <a:r>
              <a:rPr lang="en-US" sz="1600" i="1" baseline="-25000" dirty="0" err="1" smtClean="0">
                <a:solidFill>
                  <a:schemeClr val="tx1"/>
                </a:solidFill>
                <a:latin typeface="Times New Roman" pitchFamily="18" charset="0"/>
                <a:cs typeface="Times New Roman" pitchFamily="18" charset="0"/>
              </a:rPr>
              <a:t>i</a:t>
            </a:r>
            <a:r>
              <a:rPr lang="en-US" sz="1600" dirty="0" err="1" smtClean="0">
                <a:solidFill>
                  <a:schemeClr val="tx1"/>
                </a:solidFill>
                <a:latin typeface="Times New Roman" pitchFamily="18" charset="0"/>
                <a:cs typeface="Times New Roman" pitchFamily="18" charset="0"/>
              </a:rPr>
              <a:t>+</a:t>
            </a:r>
            <a:r>
              <a:rPr lang="en-US" sz="1600" i="1" dirty="0" err="1" smtClean="0">
                <a:solidFill>
                  <a:schemeClr val="tx1"/>
                </a:solidFill>
                <a:latin typeface="Times New Roman" pitchFamily="18" charset="0"/>
                <a:cs typeface="Times New Roman" pitchFamily="18" charset="0"/>
              </a:rPr>
              <a:t>b</a:t>
            </a:r>
            <a:r>
              <a:rPr lang="en-US" sz="1600" dirty="0" smtClean="0">
                <a:solidFill>
                  <a:schemeClr val="tx1"/>
                </a:solidFill>
                <a:latin typeface="Times New Roman" pitchFamily="18" charset="0"/>
                <a:cs typeface="Times New Roman" pitchFamily="18" charset="0"/>
              </a:rPr>
              <a:t>.</a:t>
            </a:r>
          </a:p>
          <a:p>
            <a:pPr indent="457200" algn="just">
              <a:lnSpc>
                <a:spcPct val="150000"/>
              </a:lnSpc>
              <a:spcBef>
                <a:spcPts val="0"/>
              </a:spcBef>
            </a:pPr>
            <a:r>
              <a:rPr lang="ru-RU" sz="1600" dirty="0" smtClean="0">
                <a:solidFill>
                  <a:schemeClr val="tx1"/>
                </a:solidFill>
                <a:latin typeface="Times New Roman" pitchFamily="18" charset="0"/>
                <a:cs typeface="Times New Roman" pitchFamily="18" charset="0"/>
              </a:rPr>
              <a:t>Если смотреть вдоль истинной прямой, проектируя точки </a:t>
            </a:r>
            <a:r>
              <a:rPr lang="en-US" sz="1600" i="1" dirty="0" err="1">
                <a:solidFill>
                  <a:schemeClr val="tx1"/>
                </a:solidFill>
                <a:latin typeface="Times New Roman" pitchFamily="18" charset="0"/>
                <a:cs typeface="Times New Roman" pitchFamily="18" charset="0"/>
              </a:rPr>
              <a:t>y</a:t>
            </a:r>
            <a:r>
              <a:rPr lang="en-US" sz="1600" i="1" baseline="-25000" dirty="0" err="1">
                <a:solidFill>
                  <a:schemeClr val="tx1"/>
                </a:solidFill>
                <a:latin typeface="Times New Roman" pitchFamily="18" charset="0"/>
                <a:cs typeface="Times New Roman" pitchFamily="18" charset="0"/>
              </a:rPr>
              <a:t>i</a:t>
            </a:r>
            <a:r>
              <a:rPr lang="ru-RU" sz="1600" dirty="0">
                <a:solidFill>
                  <a:schemeClr val="tx1"/>
                </a:solidFill>
                <a:latin typeface="Times New Roman" pitchFamily="18" charset="0"/>
                <a:cs typeface="Times New Roman" pitchFamily="18" charset="0"/>
              </a:rPr>
              <a:t> </a:t>
            </a:r>
            <a:r>
              <a:rPr lang="ru-RU" sz="1600" dirty="0" smtClean="0">
                <a:solidFill>
                  <a:schemeClr val="tx1"/>
                </a:solidFill>
                <a:latin typeface="Times New Roman" pitchFamily="18" charset="0"/>
                <a:cs typeface="Times New Roman" pitchFamily="18" charset="0"/>
              </a:rPr>
              <a:t>и отклонения ∆</a:t>
            </a:r>
            <a:r>
              <a:rPr lang="en-US" sz="1600" i="1" dirty="0" err="1">
                <a:solidFill>
                  <a:schemeClr val="tx1"/>
                </a:solidFill>
                <a:latin typeface="Times New Roman" pitchFamily="18" charset="0"/>
                <a:cs typeface="Times New Roman" pitchFamily="18" charset="0"/>
              </a:rPr>
              <a:t>y</a:t>
            </a:r>
            <a:r>
              <a:rPr lang="en-US" sz="1600" i="1" baseline="-25000" dirty="0" err="1">
                <a:solidFill>
                  <a:schemeClr val="tx1"/>
                </a:solidFill>
                <a:latin typeface="Times New Roman" pitchFamily="18" charset="0"/>
                <a:cs typeface="Times New Roman" pitchFamily="18" charset="0"/>
              </a:rPr>
              <a:t>i</a:t>
            </a:r>
            <a:r>
              <a:rPr lang="ru-RU" sz="1600" dirty="0">
                <a:solidFill>
                  <a:schemeClr val="tx1"/>
                </a:solidFill>
                <a:latin typeface="Times New Roman" pitchFamily="18" charset="0"/>
                <a:cs typeface="Times New Roman" pitchFamily="18" charset="0"/>
              </a:rPr>
              <a:t> </a:t>
            </a:r>
            <a:r>
              <a:rPr lang="ru-RU" sz="1600" dirty="0" smtClean="0">
                <a:solidFill>
                  <a:schemeClr val="tx1"/>
                </a:solidFill>
                <a:latin typeface="Times New Roman" pitchFamily="18" charset="0"/>
                <a:cs typeface="Times New Roman" pitchFamily="18" charset="0"/>
              </a:rPr>
              <a:t>на ось </a:t>
            </a:r>
            <a:r>
              <a:rPr lang="ru-RU" sz="1600" dirty="0">
                <a:solidFill>
                  <a:schemeClr val="tx1"/>
                </a:solidFill>
                <a:latin typeface="Times New Roman" pitchFamily="18" charset="0"/>
                <a:cs typeface="Times New Roman" pitchFamily="18" charset="0"/>
              </a:rPr>
              <a:t>∆</a:t>
            </a:r>
            <a:r>
              <a:rPr lang="en-US" sz="1600" i="1" dirty="0" smtClean="0">
                <a:solidFill>
                  <a:schemeClr val="tx1"/>
                </a:solidFill>
                <a:latin typeface="Times New Roman" pitchFamily="18" charset="0"/>
                <a:cs typeface="Times New Roman" pitchFamily="18" charset="0"/>
              </a:rPr>
              <a:t>y|</a:t>
            </a:r>
            <a:r>
              <a:rPr lang="en-US" sz="1600" i="1" dirty="0">
                <a:solidFill>
                  <a:schemeClr val="tx1"/>
                </a:solidFill>
                <a:latin typeface="Times New Roman" pitchFamily="18" charset="0"/>
                <a:cs typeface="Times New Roman" pitchFamily="18" charset="0"/>
              </a:rPr>
              <a:t> </a:t>
            </a:r>
            <a:r>
              <a:rPr lang="en-US" sz="1600" i="1" dirty="0" smtClean="0">
                <a:solidFill>
                  <a:schemeClr val="tx1"/>
                </a:solidFill>
                <a:latin typeface="Times New Roman" pitchFamily="18" charset="0"/>
                <a:cs typeface="Times New Roman" pitchFamily="18" charset="0"/>
              </a:rPr>
              <a:t>|</a:t>
            </a:r>
            <a:r>
              <a:rPr lang="en-US" sz="1600" i="1" dirty="0">
                <a:solidFill>
                  <a:schemeClr val="tx1"/>
                </a:solidFill>
                <a:latin typeface="Times New Roman" pitchFamily="18" charset="0"/>
                <a:cs typeface="Times New Roman" pitchFamily="18" charset="0"/>
              </a:rPr>
              <a:t> </a:t>
            </a:r>
            <a:r>
              <a:rPr lang="en-US" sz="1600" i="1" dirty="0" smtClean="0">
                <a:solidFill>
                  <a:schemeClr val="tx1"/>
                </a:solidFill>
                <a:latin typeface="Times New Roman" pitchFamily="18" charset="0"/>
                <a:cs typeface="Times New Roman" pitchFamily="18" charset="0"/>
              </a:rPr>
              <a:t>y</a:t>
            </a:r>
            <a:r>
              <a:rPr lang="ru-RU" sz="1600" dirty="0" smtClean="0">
                <a:solidFill>
                  <a:schemeClr val="tx1"/>
                </a:solidFill>
                <a:latin typeface="Times New Roman" pitchFamily="18" charset="0"/>
                <a:cs typeface="Times New Roman" pitchFamily="18" charset="0"/>
              </a:rPr>
              <a:t>, то прямая будет видна как точка, попадающая (при </a:t>
            </a:r>
            <a:r>
              <a:rPr lang="en-US" sz="1600" dirty="0" smtClean="0">
                <a:solidFill>
                  <a:schemeClr val="tx1"/>
                </a:solidFill>
                <a:latin typeface="Times New Roman" pitchFamily="18" charset="0"/>
                <a:cs typeface="Times New Roman" pitchFamily="18" charset="0"/>
              </a:rPr>
              <a:t>N=∞) </a:t>
            </a:r>
            <a:r>
              <a:rPr lang="ru-RU" sz="1600" dirty="0" smtClean="0">
                <a:solidFill>
                  <a:schemeClr val="tx1"/>
                </a:solidFill>
                <a:latin typeface="Times New Roman" pitchFamily="18" charset="0"/>
                <a:cs typeface="Times New Roman" pitchFamily="18" charset="0"/>
              </a:rPr>
              <a:t>в генеральное среднее совокупности проекций точек. При этом по свойству среднего сумма квадратов отклонений </a:t>
            </a:r>
            <a:r>
              <a:rPr lang="en-US" sz="1600" dirty="0" smtClean="0">
                <a:solidFill>
                  <a:schemeClr val="tx1"/>
                </a:solidFill>
                <a:latin typeface="Times New Roman" pitchFamily="18" charset="0"/>
                <a:cs typeface="Times New Roman" pitchFamily="18" charset="0"/>
              </a:rPr>
              <a:t>   </a:t>
            </a:r>
            <a:r>
              <a:rPr lang="ru-RU" sz="1600" dirty="0" smtClean="0">
                <a:solidFill>
                  <a:schemeClr val="tx1"/>
                </a:solidFill>
                <a:latin typeface="Times New Roman" pitchFamily="18" charset="0"/>
                <a:cs typeface="Times New Roman" pitchFamily="18" charset="0"/>
              </a:rPr>
              <a:t>принимает минимальное значение:</a:t>
            </a:r>
            <a:endParaRPr lang="ru-RU" sz="1600" dirty="0">
              <a:solidFill>
                <a:schemeClr val="tx1"/>
              </a:solidFill>
              <a:latin typeface="Times New Roman" pitchFamily="18" charset="0"/>
              <a:cs typeface="Times New Roman" pitchFamily="18" charset="0"/>
            </a:endParaRPr>
          </a:p>
        </p:txBody>
      </p:sp>
      <p:graphicFrame>
        <p:nvGraphicFramePr>
          <p:cNvPr id="2050" name="Object 2"/>
          <p:cNvGraphicFramePr>
            <a:graphicFrameLocks noChangeAspect="1"/>
          </p:cNvGraphicFramePr>
          <p:nvPr>
            <p:extLst>
              <p:ext uri="{D42A27DB-BD31-4B8C-83A1-F6EECF244321}">
                <p14:modId xmlns:p14="http://schemas.microsoft.com/office/powerpoint/2010/main" val="2200184390"/>
              </p:ext>
            </p:extLst>
          </p:nvPr>
        </p:nvGraphicFramePr>
        <p:xfrm>
          <a:off x="1666359" y="1549676"/>
          <a:ext cx="1623238" cy="338603"/>
        </p:xfrm>
        <a:graphic>
          <a:graphicData uri="http://schemas.openxmlformats.org/presentationml/2006/ole">
            <mc:AlternateContent xmlns:mc="http://schemas.openxmlformats.org/markup-compatibility/2006">
              <mc:Choice xmlns:v="urn:schemas-microsoft-com:vml" Requires="v">
                <p:oleObj spid="_x0000_s62886" name="Equation" r:id="rId3" imgW="1091726" imgH="228501" progId="Equation.DSMT4">
                  <p:embed/>
                </p:oleObj>
              </mc:Choice>
              <mc:Fallback>
                <p:oleObj name="Equation" r:id="rId3" imgW="1091726" imgH="228501" progId="Equation.DSMT4">
                  <p:embed/>
                  <p:pic>
                    <p:nvPicPr>
                      <p:cNvPr id="0" name="Picture 1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6359" y="1549676"/>
                        <a:ext cx="1623238" cy="338603"/>
                      </a:xfrm>
                      <a:prstGeom prst="rect">
                        <a:avLst/>
                      </a:prstGeom>
                      <a:noFill/>
                      <a:extLst/>
                    </p:spPr>
                  </p:pic>
                </p:oleObj>
              </mc:Fallback>
            </mc:AlternateContent>
          </a:graphicData>
        </a:graphic>
      </p:graphicFrame>
      <p:sp>
        <p:nvSpPr>
          <p:cNvPr id="8" name="TextBox 7"/>
          <p:cNvSpPr txBox="1"/>
          <p:nvPr/>
        </p:nvSpPr>
        <p:spPr>
          <a:xfrm>
            <a:off x="8587394" y="4774168"/>
            <a:ext cx="537754" cy="369332"/>
          </a:xfrm>
          <a:prstGeom prst="rect">
            <a:avLst/>
          </a:prstGeom>
          <a:noFill/>
        </p:spPr>
        <p:txBody>
          <a:bodyPr wrap="square" rtlCol="0">
            <a:spAutoFit/>
          </a:bodyPr>
          <a:lstStyle/>
          <a:p>
            <a:r>
              <a:rPr lang="ru-RU" dirty="0" smtClean="0"/>
              <a:t>14</a:t>
            </a:r>
            <a:endParaRPr lang="ru-RU" dirty="0"/>
          </a:p>
        </p:txBody>
      </p:sp>
      <p:graphicFrame>
        <p:nvGraphicFramePr>
          <p:cNvPr id="6" name="Object 2"/>
          <p:cNvGraphicFramePr>
            <a:graphicFrameLocks noChangeAspect="1"/>
          </p:cNvGraphicFramePr>
          <p:nvPr>
            <p:extLst>
              <p:ext uri="{D42A27DB-BD31-4B8C-83A1-F6EECF244321}">
                <p14:modId xmlns:p14="http://schemas.microsoft.com/office/powerpoint/2010/main" val="1756026759"/>
              </p:ext>
            </p:extLst>
          </p:nvPr>
        </p:nvGraphicFramePr>
        <p:xfrm>
          <a:off x="3289597" y="4038943"/>
          <a:ext cx="722450" cy="501676"/>
        </p:xfrm>
        <a:graphic>
          <a:graphicData uri="http://schemas.openxmlformats.org/presentationml/2006/ole">
            <mc:AlternateContent xmlns:mc="http://schemas.openxmlformats.org/markup-compatibility/2006">
              <mc:Choice xmlns:v="urn:schemas-microsoft-com:vml" Requires="v">
                <p:oleObj spid="_x0000_s62887" name="Equation" r:id="rId5" imgW="622030" imgH="431613" progId="Equation.DSMT4">
                  <p:embed/>
                </p:oleObj>
              </mc:Choice>
              <mc:Fallback>
                <p:oleObj name="Equation" r:id="rId5" imgW="622030" imgH="431613" progId="Equation.DSMT4">
                  <p:embed/>
                  <p:pic>
                    <p:nvPicPr>
                      <p:cNvPr id="0" name="Picture 1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9597" y="4038943"/>
                        <a:ext cx="722450" cy="501676"/>
                      </a:xfrm>
                      <a:prstGeom prst="rect">
                        <a:avLst/>
                      </a:prstGeom>
                      <a:noFill/>
                      <a:extLst/>
                    </p:spPr>
                  </p:pic>
                </p:oleObj>
              </mc:Fallback>
            </mc:AlternateContent>
          </a:graphicData>
        </a:graphic>
      </p:graphicFrame>
      <p:graphicFrame>
        <p:nvGraphicFramePr>
          <p:cNvPr id="7" name="Object 2"/>
          <p:cNvGraphicFramePr>
            <a:graphicFrameLocks noChangeAspect="1"/>
          </p:cNvGraphicFramePr>
          <p:nvPr>
            <p:extLst>
              <p:ext uri="{D42A27DB-BD31-4B8C-83A1-F6EECF244321}">
                <p14:modId xmlns:p14="http://schemas.microsoft.com/office/powerpoint/2010/main" val="4202631450"/>
              </p:ext>
            </p:extLst>
          </p:nvPr>
        </p:nvGraphicFramePr>
        <p:xfrm>
          <a:off x="2544725" y="4356691"/>
          <a:ext cx="2061645" cy="597130"/>
        </p:xfrm>
        <a:graphic>
          <a:graphicData uri="http://schemas.openxmlformats.org/presentationml/2006/ole">
            <mc:AlternateContent xmlns:mc="http://schemas.openxmlformats.org/markup-compatibility/2006">
              <mc:Choice xmlns:v="urn:schemas-microsoft-com:vml" Requires="v">
                <p:oleObj spid="_x0000_s62888" name="Equation" r:id="rId7" imgW="1485900" imgH="431800" progId="Equation.DSMT4">
                  <p:embed/>
                </p:oleObj>
              </mc:Choice>
              <mc:Fallback>
                <p:oleObj name="Equation" r:id="rId7" imgW="1485900" imgH="431800" progId="Equation.DSMT4">
                  <p:embed/>
                  <p:pic>
                    <p:nvPicPr>
                      <p:cNvPr id="0" name="Picture 1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44725" y="4356691"/>
                        <a:ext cx="2061645" cy="597130"/>
                      </a:xfrm>
                      <a:prstGeom prst="rect">
                        <a:avLst/>
                      </a:prstGeom>
                      <a:noFill/>
                      <a:extLst/>
                    </p:spPr>
                  </p:pic>
                </p:oleObj>
              </mc:Fallback>
            </mc:AlternateContent>
          </a:graphicData>
        </a:graphic>
      </p:graphicFrame>
      <p:pic>
        <p:nvPicPr>
          <p:cNvPr id="9" name="Рисунок 8" descr="4.png"/>
          <p:cNvPicPr>
            <a:picLocks noChangeAspect="1"/>
          </p:cNvPicPr>
          <p:nvPr/>
        </p:nvPicPr>
        <p:blipFill>
          <a:blip r:embed="rId9"/>
          <a:stretch>
            <a:fillRect/>
          </a:stretch>
        </p:blipFill>
        <p:spPr>
          <a:xfrm>
            <a:off x="5250621" y="772412"/>
            <a:ext cx="3578073" cy="3376491"/>
          </a:xfrm>
          <a:prstGeom prst="rect">
            <a:avLst/>
          </a:prstGeom>
        </p:spPr>
      </p:pic>
      <p:sp>
        <p:nvSpPr>
          <p:cNvPr id="10" name="TextBox 9"/>
          <p:cNvSpPr txBox="1"/>
          <p:nvPr/>
        </p:nvSpPr>
        <p:spPr>
          <a:xfrm>
            <a:off x="5250621" y="4148903"/>
            <a:ext cx="3578073" cy="646331"/>
          </a:xfrm>
          <a:prstGeom prst="rect">
            <a:avLst/>
          </a:prstGeom>
          <a:noFill/>
        </p:spPr>
        <p:txBody>
          <a:bodyPr wrap="square" rtlCol="0">
            <a:spAutoFit/>
          </a:bodyPr>
          <a:lstStyle/>
          <a:p>
            <a:pPr algn="ctr"/>
            <a:r>
              <a:rPr lang="ru-RU" b="1" dirty="0" smtClean="0">
                <a:latin typeface="Times New Roman" pitchFamily="18" charset="0"/>
                <a:cs typeface="Times New Roman" pitchFamily="18" charset="0"/>
              </a:rPr>
              <a:t>Линейная</a:t>
            </a:r>
            <a:r>
              <a:rPr lang="ru-RU" sz="1200" b="1" dirty="0" smtClean="0">
                <a:latin typeface="Times New Roman" pitchFamily="18" charset="0"/>
                <a:cs typeface="Times New Roman" pitchFamily="18" charset="0"/>
              </a:rPr>
              <a:t> </a:t>
            </a:r>
            <a:r>
              <a:rPr lang="ru-RU" b="1" dirty="0">
                <a:latin typeface="Times New Roman" pitchFamily="18" charset="0"/>
                <a:cs typeface="Times New Roman" pitchFamily="18" charset="0"/>
              </a:rPr>
              <a:t>аппроксимация зависимости </a:t>
            </a:r>
            <a:r>
              <a:rPr lang="en-US" b="1" dirty="0">
                <a:latin typeface="Times New Roman" pitchFamily="18" charset="0"/>
                <a:cs typeface="Times New Roman" pitchFamily="18" charset="0"/>
              </a:rPr>
              <a:t>Y(X)</a:t>
            </a:r>
            <a:endParaRPr lang="ru-RU" b="1" dirty="0">
              <a:latin typeface="Times New Roman" pitchFamily="18" charset="0"/>
              <a:cs typeface="Times New Roman" pitchFamily="18" charset="0"/>
            </a:endParaRPr>
          </a:p>
        </p:txBody>
      </p:sp>
      <p:sp>
        <p:nvSpPr>
          <p:cNvPr id="2" name="Прямоугольник 1"/>
          <p:cNvSpPr/>
          <p:nvPr/>
        </p:nvSpPr>
        <p:spPr>
          <a:xfrm>
            <a:off x="4583534" y="4470590"/>
            <a:ext cx="453970" cy="369332"/>
          </a:xfrm>
          <a:prstGeom prst="rect">
            <a:avLst/>
          </a:prstGeom>
        </p:spPr>
        <p:txBody>
          <a:bodyPr wrap="none">
            <a:spAutoFit/>
          </a:bodyPr>
          <a:lstStyle/>
          <a:p>
            <a:r>
              <a:rPr lang="ru-RU" dirty="0">
                <a:latin typeface="Times New Roman" pitchFamily="18" charset="0"/>
                <a:cs typeface="Times New Roman" pitchFamily="18" charset="0"/>
              </a:rPr>
              <a:t>(1)</a:t>
            </a:r>
            <a:endParaRPr lang="ru-RU"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Текст 4"/>
          <p:cNvSpPr>
            <a:spLocks noGrp="1"/>
          </p:cNvSpPr>
          <p:nvPr>
            <p:ph type="body" sz="quarter" idx="10"/>
          </p:nvPr>
        </p:nvSpPr>
        <p:spPr>
          <a:xfrm>
            <a:off x="457200" y="783771"/>
            <a:ext cx="8462682" cy="4359729"/>
          </a:xfrm>
        </p:spPr>
        <p:txBody>
          <a:bodyPr>
            <a:normAutofit/>
          </a:bodyPr>
          <a:lstStyle/>
          <a:p>
            <a:pPr indent="457200" algn="just">
              <a:lnSpc>
                <a:spcPct val="150000"/>
              </a:lnSpc>
              <a:spcBef>
                <a:spcPts val="0"/>
              </a:spcBef>
            </a:pPr>
            <a:r>
              <a:rPr lang="ru-RU" sz="1600" dirty="0" smtClean="0">
                <a:solidFill>
                  <a:schemeClr val="tx1"/>
                </a:solidFill>
                <a:latin typeface="Times New Roman" pitchFamily="18" charset="0"/>
                <a:cs typeface="Times New Roman" pitchFamily="18" charset="0"/>
              </a:rPr>
              <a:t>Уравнение (1) позволяет, если прямая </a:t>
            </a:r>
            <a:r>
              <a:rPr lang="en-US" sz="1600" i="1" dirty="0" err="1" smtClean="0">
                <a:solidFill>
                  <a:schemeClr val="tx1"/>
                </a:solidFill>
                <a:latin typeface="Times New Roman" pitchFamily="18" charset="0"/>
                <a:cs typeface="Times New Roman" pitchFamily="18" charset="0"/>
              </a:rPr>
              <a:t>aX</a:t>
            </a:r>
            <a:r>
              <a:rPr lang="en-US" sz="1600" i="1" baseline="-25000" dirty="0" err="1" smtClean="0">
                <a:solidFill>
                  <a:schemeClr val="tx1"/>
                </a:solidFill>
                <a:latin typeface="Times New Roman" pitchFamily="18" charset="0"/>
                <a:cs typeface="Times New Roman" pitchFamily="18" charset="0"/>
              </a:rPr>
              <a:t>i</a:t>
            </a:r>
            <a:r>
              <a:rPr lang="en-US" sz="1600" dirty="0" err="1" smtClean="0">
                <a:solidFill>
                  <a:schemeClr val="tx1"/>
                </a:solidFill>
                <a:latin typeface="Times New Roman" pitchFamily="18" charset="0"/>
                <a:cs typeface="Times New Roman" pitchFamily="18" charset="0"/>
              </a:rPr>
              <a:t>+</a:t>
            </a:r>
            <a:r>
              <a:rPr lang="en-US" sz="1600" i="1" dirty="0" err="1" smtClean="0">
                <a:solidFill>
                  <a:schemeClr val="tx1"/>
                </a:solidFill>
                <a:latin typeface="Times New Roman" pitchFamily="18" charset="0"/>
                <a:cs typeface="Times New Roman" pitchFamily="18" charset="0"/>
              </a:rPr>
              <a:t>b</a:t>
            </a:r>
            <a:r>
              <a:rPr lang="ru-RU" sz="1600" dirty="0">
                <a:solidFill>
                  <a:schemeClr val="tx1"/>
                </a:solidFill>
                <a:latin typeface="Times New Roman" pitchFamily="18" charset="0"/>
                <a:cs typeface="Times New Roman" pitchFamily="18" charset="0"/>
              </a:rPr>
              <a:t> </a:t>
            </a:r>
            <a:r>
              <a:rPr lang="ru-RU" sz="1600" dirty="0" smtClean="0">
                <a:solidFill>
                  <a:schemeClr val="tx1"/>
                </a:solidFill>
                <a:latin typeface="Times New Roman" pitchFamily="18" charset="0"/>
                <a:cs typeface="Times New Roman" pitchFamily="18" charset="0"/>
              </a:rPr>
              <a:t>неизвестна, определить значения параметров</a:t>
            </a:r>
            <a:r>
              <a:rPr lang="en-US" sz="1600" dirty="0" smtClean="0">
                <a:solidFill>
                  <a:schemeClr val="tx1"/>
                </a:solidFill>
                <a:latin typeface="Times New Roman" pitchFamily="18" charset="0"/>
                <a:cs typeface="Times New Roman" pitchFamily="18" charset="0"/>
              </a:rPr>
              <a:t> </a:t>
            </a:r>
            <a:r>
              <a:rPr lang="en-US" sz="1600" i="1" dirty="0" smtClean="0">
                <a:solidFill>
                  <a:schemeClr val="tx1"/>
                </a:solidFill>
                <a:latin typeface="Times New Roman" pitchFamily="18" charset="0"/>
                <a:cs typeface="Times New Roman" pitchFamily="18" charset="0"/>
              </a:rPr>
              <a:t>a</a:t>
            </a:r>
            <a:r>
              <a:rPr lang="en-US" sz="1600" dirty="0" smtClean="0">
                <a:solidFill>
                  <a:schemeClr val="tx1"/>
                </a:solidFill>
                <a:latin typeface="Times New Roman" pitchFamily="18" charset="0"/>
                <a:cs typeface="Times New Roman" pitchFamily="18" charset="0"/>
              </a:rPr>
              <a:t> </a:t>
            </a:r>
            <a:r>
              <a:rPr lang="ru-RU" sz="1600" dirty="0" smtClean="0">
                <a:solidFill>
                  <a:schemeClr val="tx1"/>
                </a:solidFill>
                <a:latin typeface="Times New Roman" pitchFamily="18" charset="0"/>
                <a:cs typeface="Times New Roman" pitchFamily="18" charset="0"/>
              </a:rPr>
              <a:t>и </a:t>
            </a:r>
            <a:r>
              <a:rPr lang="en-US" sz="1600" i="1" dirty="0" smtClean="0">
                <a:solidFill>
                  <a:schemeClr val="tx1"/>
                </a:solidFill>
                <a:latin typeface="Times New Roman" pitchFamily="18" charset="0"/>
                <a:cs typeface="Times New Roman" pitchFamily="18" charset="0"/>
              </a:rPr>
              <a:t>b</a:t>
            </a:r>
            <a:r>
              <a:rPr lang="en-US" sz="1600" dirty="0" smtClean="0">
                <a:solidFill>
                  <a:schemeClr val="tx1"/>
                </a:solidFill>
                <a:latin typeface="Times New Roman" pitchFamily="18" charset="0"/>
                <a:cs typeface="Times New Roman" pitchFamily="18" charset="0"/>
              </a:rPr>
              <a:t>.</a:t>
            </a:r>
            <a:r>
              <a:rPr lang="ru-RU" sz="1600" dirty="0" smtClean="0">
                <a:solidFill>
                  <a:schemeClr val="tx1"/>
                </a:solidFill>
                <a:latin typeface="Times New Roman" pitchFamily="18" charset="0"/>
                <a:cs typeface="Times New Roman" pitchFamily="18" charset="0"/>
              </a:rPr>
              <a:t> Поскольку в реальной задаче </a:t>
            </a:r>
            <a:r>
              <a:rPr lang="en-US" sz="1600" dirty="0" smtClean="0">
                <a:solidFill>
                  <a:schemeClr val="tx1"/>
                </a:solidFill>
                <a:latin typeface="Times New Roman" pitchFamily="18" charset="0"/>
                <a:cs typeface="Times New Roman" pitchFamily="18" charset="0"/>
              </a:rPr>
              <a:t>N&lt;∞</a:t>
            </a:r>
            <a:r>
              <a:rPr lang="ru-RU" sz="1600" dirty="0" smtClean="0">
                <a:solidFill>
                  <a:schemeClr val="tx1"/>
                </a:solidFill>
                <a:latin typeface="Times New Roman" pitchFamily="18" charset="0"/>
                <a:cs typeface="Times New Roman" pitchFamily="18" charset="0"/>
              </a:rPr>
              <a:t>, могут быть найдены лишь эмпирические                , отличающиеся от истинных на некоторую погрешность.</a:t>
            </a:r>
          </a:p>
          <a:p>
            <a:pPr indent="457200" algn="just">
              <a:lnSpc>
                <a:spcPct val="150000"/>
              </a:lnSpc>
              <a:spcBef>
                <a:spcPts val="0"/>
              </a:spcBef>
            </a:pPr>
            <a:r>
              <a:rPr lang="ru-RU" sz="1600" dirty="0" smtClean="0">
                <a:solidFill>
                  <a:schemeClr val="tx1"/>
                </a:solidFill>
                <a:latin typeface="Times New Roman" pitchFamily="18" charset="0"/>
                <a:cs typeface="Times New Roman" pitchFamily="18" charset="0"/>
              </a:rPr>
              <a:t>Уравнение (1) заменяют двумя линейными уравнениями, используя свойство экстремума функции – равенство нулю первых производных в точке экстремума. Беря производные (1) по </a:t>
            </a:r>
            <a:r>
              <a:rPr lang="en-US" sz="1600" i="1" dirty="0" smtClean="0">
                <a:solidFill>
                  <a:schemeClr val="tx1"/>
                </a:solidFill>
                <a:latin typeface="Times New Roman" pitchFamily="18" charset="0"/>
                <a:cs typeface="Times New Roman" pitchFamily="18" charset="0"/>
              </a:rPr>
              <a:t>a</a:t>
            </a:r>
            <a:r>
              <a:rPr lang="ru-RU" sz="1600" i="1" dirty="0" smtClean="0">
                <a:solidFill>
                  <a:schemeClr val="tx1"/>
                </a:solidFill>
                <a:latin typeface="Times New Roman" pitchFamily="18" charset="0"/>
                <a:cs typeface="Times New Roman" pitchFamily="18" charset="0"/>
              </a:rPr>
              <a:t> </a:t>
            </a:r>
            <a:r>
              <a:rPr lang="ru-RU" sz="1600" dirty="0" smtClean="0">
                <a:solidFill>
                  <a:schemeClr val="tx1"/>
                </a:solidFill>
                <a:latin typeface="Times New Roman" pitchFamily="18" charset="0"/>
                <a:cs typeface="Times New Roman" pitchFamily="18" charset="0"/>
              </a:rPr>
              <a:t>и</a:t>
            </a:r>
            <a:r>
              <a:rPr lang="ru-RU" sz="1600" i="1" dirty="0" smtClean="0">
                <a:solidFill>
                  <a:schemeClr val="tx1"/>
                </a:solidFill>
                <a:latin typeface="Times New Roman" pitchFamily="18" charset="0"/>
                <a:cs typeface="Times New Roman" pitchFamily="18" charset="0"/>
              </a:rPr>
              <a:t> </a:t>
            </a:r>
            <a:r>
              <a:rPr lang="en-US" sz="1600" i="1" dirty="0">
                <a:solidFill>
                  <a:schemeClr val="tx1"/>
                </a:solidFill>
                <a:latin typeface="Times New Roman" pitchFamily="18" charset="0"/>
                <a:cs typeface="Times New Roman" pitchFamily="18" charset="0"/>
              </a:rPr>
              <a:t>b</a:t>
            </a:r>
            <a:r>
              <a:rPr lang="ru-RU" sz="1600" dirty="0">
                <a:solidFill>
                  <a:schemeClr val="tx1"/>
                </a:solidFill>
                <a:latin typeface="Times New Roman" pitchFamily="18" charset="0"/>
                <a:cs typeface="Times New Roman" pitchFamily="18" charset="0"/>
              </a:rPr>
              <a:t> </a:t>
            </a:r>
            <a:r>
              <a:rPr lang="ru-RU" sz="1600" dirty="0" smtClean="0">
                <a:solidFill>
                  <a:schemeClr val="tx1"/>
                </a:solidFill>
                <a:latin typeface="Times New Roman" pitchFamily="18" charset="0"/>
                <a:cs typeface="Times New Roman" pitchFamily="18" charset="0"/>
              </a:rPr>
              <a:t>получают</a:t>
            </a:r>
            <a:endParaRPr lang="en-US" sz="1600" dirty="0" smtClean="0">
              <a:solidFill>
                <a:schemeClr val="tx1"/>
              </a:solidFill>
              <a:latin typeface="Times New Roman" pitchFamily="18" charset="0"/>
              <a:cs typeface="Times New Roman" pitchFamily="18" charset="0"/>
            </a:endParaRPr>
          </a:p>
          <a:p>
            <a:pPr indent="457200" algn="just">
              <a:spcBef>
                <a:spcPts val="0"/>
              </a:spcBef>
              <a:spcAft>
                <a:spcPts val="600"/>
              </a:spcAft>
            </a:pPr>
            <a:endParaRPr lang="en-US" sz="1600" dirty="0">
              <a:solidFill>
                <a:schemeClr val="tx1"/>
              </a:solidFill>
              <a:latin typeface="Times New Roman" pitchFamily="18" charset="0"/>
              <a:cs typeface="Times New Roman" pitchFamily="18" charset="0"/>
            </a:endParaRPr>
          </a:p>
          <a:p>
            <a:pPr indent="457200" algn="just">
              <a:spcBef>
                <a:spcPts val="0"/>
              </a:spcBef>
              <a:spcAft>
                <a:spcPts val="600"/>
              </a:spcAft>
            </a:pPr>
            <a:endParaRPr lang="en-US" sz="1600" dirty="0" smtClean="0">
              <a:solidFill>
                <a:schemeClr val="tx1"/>
              </a:solidFill>
              <a:latin typeface="Times New Roman" pitchFamily="18" charset="0"/>
              <a:cs typeface="Times New Roman" pitchFamily="18" charset="0"/>
            </a:endParaRPr>
          </a:p>
        </p:txBody>
      </p:sp>
      <p:graphicFrame>
        <p:nvGraphicFramePr>
          <p:cNvPr id="2050" name="Object 2"/>
          <p:cNvGraphicFramePr>
            <a:graphicFrameLocks noChangeAspect="1"/>
          </p:cNvGraphicFramePr>
          <p:nvPr>
            <p:extLst>
              <p:ext uri="{D42A27DB-BD31-4B8C-83A1-F6EECF244321}">
                <p14:modId xmlns:p14="http://schemas.microsoft.com/office/powerpoint/2010/main" val="3071016949"/>
              </p:ext>
            </p:extLst>
          </p:nvPr>
        </p:nvGraphicFramePr>
        <p:xfrm>
          <a:off x="1654963" y="3273792"/>
          <a:ext cx="5648640" cy="708775"/>
        </p:xfrm>
        <a:graphic>
          <a:graphicData uri="http://schemas.openxmlformats.org/presentationml/2006/ole">
            <mc:AlternateContent xmlns:mc="http://schemas.openxmlformats.org/markup-compatibility/2006">
              <mc:Choice xmlns:v="urn:schemas-microsoft-com:vml" Requires="v">
                <p:oleObj spid="_x0000_s63920" name="Equation" r:id="rId3" imgW="3429000" imgH="431800" progId="Equation.DSMT4">
                  <p:embed/>
                </p:oleObj>
              </mc:Choice>
              <mc:Fallback>
                <p:oleObj name="Equation" r:id="rId3" imgW="3429000" imgH="431800" progId="Equation.DSMT4">
                  <p:embed/>
                  <p:pic>
                    <p:nvPicPr>
                      <p:cNvPr id="0" name="Picture 1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4963" y="3273792"/>
                        <a:ext cx="5648640" cy="708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p:cNvSpPr txBox="1"/>
          <p:nvPr/>
        </p:nvSpPr>
        <p:spPr>
          <a:xfrm>
            <a:off x="8603439" y="4774168"/>
            <a:ext cx="537754" cy="369332"/>
          </a:xfrm>
          <a:prstGeom prst="rect">
            <a:avLst/>
          </a:prstGeom>
          <a:noFill/>
        </p:spPr>
        <p:txBody>
          <a:bodyPr wrap="square" rtlCol="0">
            <a:spAutoFit/>
          </a:bodyPr>
          <a:lstStyle/>
          <a:p>
            <a:r>
              <a:rPr lang="ru-RU" dirty="0" smtClean="0"/>
              <a:t>15</a:t>
            </a:r>
            <a:endParaRPr lang="ru-RU" dirty="0"/>
          </a:p>
        </p:txBody>
      </p:sp>
      <p:graphicFrame>
        <p:nvGraphicFramePr>
          <p:cNvPr id="6" name="Object 2"/>
          <p:cNvGraphicFramePr>
            <a:graphicFrameLocks noChangeAspect="1"/>
          </p:cNvGraphicFramePr>
          <p:nvPr>
            <p:extLst>
              <p:ext uri="{D42A27DB-BD31-4B8C-83A1-F6EECF244321}">
                <p14:modId xmlns:p14="http://schemas.microsoft.com/office/powerpoint/2010/main" val="354493871"/>
              </p:ext>
            </p:extLst>
          </p:nvPr>
        </p:nvGraphicFramePr>
        <p:xfrm>
          <a:off x="8045148" y="1225536"/>
          <a:ext cx="612913" cy="367997"/>
        </p:xfrm>
        <a:graphic>
          <a:graphicData uri="http://schemas.openxmlformats.org/presentationml/2006/ole">
            <mc:AlternateContent xmlns:mc="http://schemas.openxmlformats.org/markup-compatibility/2006">
              <mc:Choice xmlns:v="urn:schemas-microsoft-com:vml" Requires="v">
                <p:oleObj spid="_x0000_s63921" name="Equation" r:id="rId5" imgW="381000" imgH="228600" progId="Equation.DSMT4">
                  <p:embed/>
                </p:oleObj>
              </mc:Choice>
              <mc:Fallback>
                <p:oleObj name="Equation" r:id="rId5" imgW="381000" imgH="228600" progId="Equation.DSMT4">
                  <p:embed/>
                  <p:pic>
                    <p:nvPicPr>
                      <p:cNvPr id="0" name="Picture 15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45148" y="1225536"/>
                        <a:ext cx="612913" cy="3679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28531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Текст 4"/>
          <p:cNvSpPr>
            <a:spLocks noGrp="1"/>
          </p:cNvSpPr>
          <p:nvPr>
            <p:ph type="body" sz="quarter" idx="10"/>
          </p:nvPr>
        </p:nvSpPr>
        <p:spPr>
          <a:xfrm>
            <a:off x="457200" y="783771"/>
            <a:ext cx="8462682" cy="4359729"/>
          </a:xfrm>
        </p:spPr>
        <p:txBody>
          <a:bodyPr>
            <a:normAutofit/>
          </a:bodyPr>
          <a:lstStyle/>
          <a:p>
            <a:pPr indent="457200" algn="just">
              <a:lnSpc>
                <a:spcPct val="150000"/>
              </a:lnSpc>
              <a:spcBef>
                <a:spcPts val="0"/>
              </a:spcBef>
            </a:pPr>
            <a:r>
              <a:rPr lang="ru-RU" sz="1600" dirty="0" smtClean="0">
                <a:solidFill>
                  <a:schemeClr val="tx1"/>
                </a:solidFill>
                <a:latin typeface="Times New Roman" pitchFamily="18" charset="0"/>
                <a:cs typeface="Times New Roman" pitchFamily="18" charset="0"/>
              </a:rPr>
              <a:t>Эта система двух линейных </a:t>
            </a:r>
            <a:r>
              <a:rPr lang="ru-RU" sz="1600" dirty="0">
                <a:solidFill>
                  <a:schemeClr val="tx1"/>
                </a:solidFill>
                <a:latin typeface="Times New Roman" pitchFamily="18" charset="0"/>
                <a:cs typeface="Times New Roman" pitchFamily="18" charset="0"/>
              </a:rPr>
              <a:t>по </a:t>
            </a:r>
            <a:r>
              <a:rPr lang="en-US" sz="1600" i="1" dirty="0">
                <a:solidFill>
                  <a:schemeClr val="tx1"/>
                </a:solidFill>
                <a:latin typeface="Times New Roman" pitchFamily="18" charset="0"/>
                <a:cs typeface="Times New Roman" pitchFamily="18" charset="0"/>
              </a:rPr>
              <a:t>a</a:t>
            </a:r>
            <a:r>
              <a:rPr lang="ru-RU" sz="1600" i="1" dirty="0">
                <a:solidFill>
                  <a:schemeClr val="tx1"/>
                </a:solidFill>
                <a:latin typeface="Times New Roman" pitchFamily="18" charset="0"/>
                <a:cs typeface="Times New Roman" pitchFamily="18" charset="0"/>
              </a:rPr>
              <a:t> </a:t>
            </a:r>
            <a:r>
              <a:rPr lang="ru-RU" sz="1600" dirty="0">
                <a:solidFill>
                  <a:schemeClr val="tx1"/>
                </a:solidFill>
                <a:latin typeface="Times New Roman" pitchFamily="18" charset="0"/>
                <a:cs typeface="Times New Roman" pitchFamily="18" charset="0"/>
              </a:rPr>
              <a:t>и</a:t>
            </a:r>
            <a:r>
              <a:rPr lang="ru-RU" sz="1600" i="1" dirty="0">
                <a:solidFill>
                  <a:schemeClr val="tx1"/>
                </a:solidFill>
                <a:latin typeface="Times New Roman" pitchFamily="18" charset="0"/>
                <a:cs typeface="Times New Roman" pitchFamily="18" charset="0"/>
              </a:rPr>
              <a:t> </a:t>
            </a:r>
            <a:r>
              <a:rPr lang="en-US" sz="1600" i="1" dirty="0">
                <a:solidFill>
                  <a:schemeClr val="tx1"/>
                </a:solidFill>
                <a:latin typeface="Times New Roman" pitchFamily="18" charset="0"/>
                <a:cs typeface="Times New Roman" pitchFamily="18" charset="0"/>
              </a:rPr>
              <a:t>b </a:t>
            </a:r>
            <a:r>
              <a:rPr lang="ru-RU" sz="1600" dirty="0" smtClean="0">
                <a:solidFill>
                  <a:schemeClr val="tx1"/>
                </a:solidFill>
                <a:latin typeface="Times New Roman" pitchFamily="18" charset="0"/>
                <a:cs typeface="Times New Roman" pitchFamily="18" charset="0"/>
              </a:rPr>
              <a:t>уравнений служит для нахождения эмпирических</a:t>
            </a:r>
          </a:p>
          <a:p>
            <a:pPr indent="457200" algn="just">
              <a:lnSpc>
                <a:spcPct val="150000"/>
              </a:lnSpc>
              <a:spcBef>
                <a:spcPts val="0"/>
              </a:spcBef>
              <a:spcAft>
                <a:spcPts val="600"/>
              </a:spcAft>
            </a:pPr>
            <a:r>
              <a:rPr lang="ru-RU" sz="1600" dirty="0" smtClean="0">
                <a:solidFill>
                  <a:schemeClr val="tx1"/>
                </a:solidFill>
                <a:latin typeface="Times New Roman" pitchFamily="18" charset="0"/>
                <a:cs typeface="Times New Roman" pitchFamily="18" charset="0"/>
              </a:rPr>
              <a:t>          ; ее можно записать в более удобном виде</a:t>
            </a:r>
          </a:p>
          <a:p>
            <a:pPr indent="457200" algn="just">
              <a:lnSpc>
                <a:spcPct val="150000"/>
              </a:lnSpc>
              <a:spcBef>
                <a:spcPts val="0"/>
              </a:spcBef>
              <a:spcAft>
                <a:spcPts val="600"/>
              </a:spcAft>
            </a:pPr>
            <a:endParaRPr lang="ru-RU" sz="1600" dirty="0">
              <a:solidFill>
                <a:schemeClr val="tx1"/>
              </a:solidFill>
              <a:latin typeface="Times New Roman" pitchFamily="18" charset="0"/>
              <a:cs typeface="Times New Roman" pitchFamily="18" charset="0"/>
            </a:endParaRPr>
          </a:p>
          <a:p>
            <a:pPr indent="457200" algn="just">
              <a:lnSpc>
                <a:spcPct val="150000"/>
              </a:lnSpc>
              <a:spcBef>
                <a:spcPts val="0"/>
              </a:spcBef>
              <a:spcAft>
                <a:spcPts val="600"/>
              </a:spcAft>
            </a:pPr>
            <a:endParaRPr lang="ru-RU" sz="1600" dirty="0" smtClean="0">
              <a:solidFill>
                <a:schemeClr val="tx1"/>
              </a:solidFill>
              <a:latin typeface="Times New Roman" pitchFamily="18" charset="0"/>
              <a:cs typeface="Times New Roman" pitchFamily="18" charset="0"/>
            </a:endParaRPr>
          </a:p>
          <a:p>
            <a:pPr indent="457200" algn="just">
              <a:lnSpc>
                <a:spcPct val="150000"/>
              </a:lnSpc>
              <a:spcBef>
                <a:spcPts val="0"/>
              </a:spcBef>
              <a:spcAft>
                <a:spcPts val="600"/>
              </a:spcAft>
            </a:pPr>
            <a:r>
              <a:rPr lang="ru-RU" sz="1600" dirty="0">
                <a:solidFill>
                  <a:schemeClr val="tx1"/>
                </a:solidFill>
                <a:latin typeface="Times New Roman" pitchFamily="18" charset="0"/>
                <a:cs typeface="Times New Roman" pitchFamily="18" charset="0"/>
              </a:rPr>
              <a:t>В соответствии с исходным уравнением (1) метод нахождения параметров функции </a:t>
            </a:r>
            <a:r>
              <a:rPr lang="en-US" sz="1600" dirty="0">
                <a:solidFill>
                  <a:schemeClr val="tx1"/>
                </a:solidFill>
                <a:latin typeface="Times New Roman" pitchFamily="18" charset="0"/>
                <a:cs typeface="Times New Roman" pitchFamily="18" charset="0"/>
              </a:rPr>
              <a:t>a, b</a:t>
            </a:r>
            <a:r>
              <a:rPr lang="ru-RU" sz="1600" dirty="0">
                <a:solidFill>
                  <a:schemeClr val="tx1"/>
                </a:solidFill>
                <a:latin typeface="Times New Roman" pitchFamily="18" charset="0"/>
                <a:cs typeface="Times New Roman" pitchFamily="18" charset="0"/>
              </a:rPr>
              <a:t> называют методом наименьших квадратом – сокращенно </a:t>
            </a:r>
            <a:r>
              <a:rPr lang="ru-RU" sz="1600" dirty="0" smtClean="0">
                <a:solidFill>
                  <a:schemeClr val="tx1"/>
                </a:solidFill>
                <a:latin typeface="Times New Roman" pitchFamily="18" charset="0"/>
                <a:cs typeface="Times New Roman" pitchFamily="18" charset="0"/>
              </a:rPr>
              <a:t>МНК.</a:t>
            </a:r>
            <a:endParaRPr lang="ru-RU" sz="1600" dirty="0">
              <a:solidFill>
                <a:schemeClr val="tx1"/>
              </a:solidFill>
              <a:latin typeface="Times New Roman" pitchFamily="18" charset="0"/>
              <a:cs typeface="Times New Roman" pitchFamily="18" charset="0"/>
            </a:endParaRPr>
          </a:p>
          <a:p>
            <a:pPr indent="457200" algn="just">
              <a:lnSpc>
                <a:spcPct val="150000"/>
              </a:lnSpc>
              <a:spcBef>
                <a:spcPts val="0"/>
              </a:spcBef>
              <a:spcAft>
                <a:spcPts val="600"/>
              </a:spcAft>
            </a:pPr>
            <a:endParaRPr lang="en-US" sz="1600" dirty="0" smtClean="0">
              <a:solidFill>
                <a:schemeClr val="tx1"/>
              </a:solidFill>
              <a:latin typeface="Times New Roman" pitchFamily="18" charset="0"/>
              <a:cs typeface="Times New Roman" pitchFamily="18" charset="0"/>
            </a:endParaRPr>
          </a:p>
        </p:txBody>
      </p:sp>
      <p:sp>
        <p:nvSpPr>
          <p:cNvPr id="8" name="TextBox 7"/>
          <p:cNvSpPr txBox="1"/>
          <p:nvPr/>
        </p:nvSpPr>
        <p:spPr>
          <a:xfrm>
            <a:off x="8610525" y="4774168"/>
            <a:ext cx="537754" cy="369332"/>
          </a:xfrm>
          <a:prstGeom prst="rect">
            <a:avLst/>
          </a:prstGeom>
          <a:noFill/>
        </p:spPr>
        <p:txBody>
          <a:bodyPr wrap="square" rtlCol="0">
            <a:spAutoFit/>
          </a:bodyPr>
          <a:lstStyle/>
          <a:p>
            <a:r>
              <a:rPr lang="ru-RU" dirty="0" smtClean="0"/>
              <a:t>16</a:t>
            </a:r>
            <a:endParaRPr lang="ru-RU" dirty="0"/>
          </a:p>
        </p:txBody>
      </p:sp>
      <p:graphicFrame>
        <p:nvGraphicFramePr>
          <p:cNvPr id="7" name="Object 2"/>
          <p:cNvGraphicFramePr>
            <a:graphicFrameLocks noChangeAspect="1"/>
          </p:cNvGraphicFramePr>
          <p:nvPr>
            <p:extLst>
              <p:ext uri="{D42A27DB-BD31-4B8C-83A1-F6EECF244321}">
                <p14:modId xmlns:p14="http://schemas.microsoft.com/office/powerpoint/2010/main" val="1287295039"/>
              </p:ext>
            </p:extLst>
          </p:nvPr>
        </p:nvGraphicFramePr>
        <p:xfrm>
          <a:off x="1706218" y="1856231"/>
          <a:ext cx="5524500" cy="441325"/>
        </p:xfrm>
        <a:graphic>
          <a:graphicData uri="http://schemas.openxmlformats.org/presentationml/2006/ole">
            <mc:AlternateContent xmlns:mc="http://schemas.openxmlformats.org/markup-compatibility/2006">
              <mc:Choice xmlns:v="urn:schemas-microsoft-com:vml" Requires="v">
                <p:oleObj spid="_x0000_s113800" name="Equation" r:id="rId3" imgW="3454400" imgH="279400" progId="Equation.DSMT4">
                  <p:embed/>
                </p:oleObj>
              </mc:Choice>
              <mc:Fallback>
                <p:oleObj name="Equation" r:id="rId3" imgW="3454400" imgH="279400" progId="Equation.DSMT4">
                  <p:embed/>
                  <p:pic>
                    <p:nvPicPr>
                      <p:cNvPr id="7"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6218" y="1856231"/>
                        <a:ext cx="5524500" cy="441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extBox 1"/>
          <p:cNvSpPr txBox="1"/>
          <p:nvPr/>
        </p:nvSpPr>
        <p:spPr>
          <a:xfrm>
            <a:off x="7535712" y="1858990"/>
            <a:ext cx="1192305" cy="369332"/>
          </a:xfrm>
          <a:prstGeom prst="rect">
            <a:avLst/>
          </a:prstGeom>
          <a:noFill/>
        </p:spPr>
        <p:txBody>
          <a:bodyPr wrap="square" rtlCol="0">
            <a:spAutoFit/>
          </a:bodyPr>
          <a:lstStyle/>
          <a:p>
            <a:r>
              <a:rPr lang="ru-RU" dirty="0" smtClean="0"/>
              <a:t>(2)</a:t>
            </a:r>
            <a:endParaRPr lang="ru-RU" dirty="0"/>
          </a:p>
        </p:txBody>
      </p:sp>
      <p:graphicFrame>
        <p:nvGraphicFramePr>
          <p:cNvPr id="9" name="Object 2"/>
          <p:cNvGraphicFramePr>
            <a:graphicFrameLocks noChangeAspect="1"/>
          </p:cNvGraphicFramePr>
          <p:nvPr>
            <p:extLst>
              <p:ext uri="{D42A27DB-BD31-4B8C-83A1-F6EECF244321}">
                <p14:modId xmlns:p14="http://schemas.microsoft.com/office/powerpoint/2010/main" val="2191758493"/>
              </p:ext>
            </p:extLst>
          </p:nvPr>
        </p:nvGraphicFramePr>
        <p:xfrm>
          <a:off x="697395" y="1192090"/>
          <a:ext cx="612913" cy="367997"/>
        </p:xfrm>
        <a:graphic>
          <a:graphicData uri="http://schemas.openxmlformats.org/presentationml/2006/ole">
            <mc:AlternateContent xmlns:mc="http://schemas.openxmlformats.org/markup-compatibility/2006">
              <mc:Choice xmlns:v="urn:schemas-microsoft-com:vml" Requires="v">
                <p:oleObj spid="_x0000_s113801" name="Equation" r:id="rId5" imgW="381000" imgH="228600" progId="Equation.DSMT4">
                  <p:embed/>
                </p:oleObj>
              </mc:Choice>
              <mc:Fallback>
                <p:oleObj name="Equation" r:id="rId5" imgW="381000" imgH="228600" progId="Equation.DSMT4">
                  <p:embed/>
                  <p:pic>
                    <p:nvPicPr>
                      <p:cNvPr id="9"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395" y="1192090"/>
                        <a:ext cx="612913" cy="3679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191865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7687" y="894522"/>
            <a:ext cx="8368748" cy="3293209"/>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3. </a:t>
            </a:r>
            <a:r>
              <a:rPr lang="ru-RU" sz="1600" b="1" dirty="0" smtClean="0">
                <a:latin typeface="Times New Roman" panose="02020603050405020304" pitchFamily="18" charset="0"/>
                <a:cs typeface="Times New Roman" panose="02020603050405020304" pitchFamily="18" charset="0"/>
              </a:rPr>
              <a:t>Решение</a:t>
            </a:r>
            <a:r>
              <a:rPr lang="ru-RU" sz="1600" dirty="0" smtClean="0">
                <a:latin typeface="Times New Roman" panose="02020603050405020304" pitchFamily="18" charset="0"/>
                <a:cs typeface="Times New Roman" panose="02020603050405020304" pitchFamily="18" charset="0"/>
              </a:rPr>
              <a:t> системы (2) есть</a:t>
            </a:r>
          </a:p>
          <a:p>
            <a:endParaRPr lang="ru-RU" sz="1600" dirty="0">
              <a:latin typeface="Times New Roman" panose="02020603050405020304" pitchFamily="18" charset="0"/>
              <a:cs typeface="Times New Roman" panose="02020603050405020304" pitchFamily="18" charset="0"/>
            </a:endParaRPr>
          </a:p>
          <a:p>
            <a:endParaRPr lang="ru-RU"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pPr algn="just">
              <a:lnSpc>
                <a:spcPct val="150000"/>
              </a:lnSpc>
            </a:pPr>
            <a:r>
              <a:rPr lang="ru-RU" sz="1600" dirty="0" smtClean="0">
                <a:latin typeface="Times New Roman" panose="02020603050405020304" pitchFamily="18" charset="0"/>
                <a:cs typeface="Times New Roman" panose="02020603050405020304" pitchFamily="18" charset="0"/>
              </a:rPr>
              <a:t>Здесь</a:t>
            </a:r>
            <a:r>
              <a:rPr lang="en-US" sz="1600" dirty="0" smtClean="0">
                <a:latin typeface="Times New Roman" panose="02020603050405020304" pitchFamily="18" charset="0"/>
                <a:cs typeface="Times New Roman" panose="02020603050405020304" pitchFamily="18" charset="0"/>
              </a:rPr>
              <a:t>                                                           - </a:t>
            </a:r>
            <a:r>
              <a:rPr lang="ru-RU" sz="1600" dirty="0" smtClean="0">
                <a:latin typeface="Times New Roman" panose="02020603050405020304" pitchFamily="18" charset="0"/>
                <a:cs typeface="Times New Roman" panose="02020603050405020304" pitchFamily="18" charset="0"/>
              </a:rPr>
              <a:t>координаты «центра тяжести» всех экстремальных </a:t>
            </a:r>
          </a:p>
          <a:p>
            <a:pPr algn="just">
              <a:lnSpc>
                <a:spcPct val="150000"/>
              </a:lnSpc>
            </a:pPr>
            <a:endParaRPr lang="ru-RU" sz="1600" dirty="0">
              <a:latin typeface="Times New Roman" panose="02020603050405020304" pitchFamily="18" charset="0"/>
              <a:cs typeface="Times New Roman" panose="02020603050405020304" pitchFamily="18" charset="0"/>
            </a:endParaRPr>
          </a:p>
          <a:p>
            <a:pPr algn="just">
              <a:lnSpc>
                <a:spcPct val="150000"/>
              </a:lnSpc>
            </a:pPr>
            <a:r>
              <a:rPr lang="ru-RU" sz="1600" dirty="0" smtClean="0">
                <a:latin typeface="Times New Roman" panose="02020603050405020304" pitchFamily="18" charset="0"/>
                <a:cs typeface="Times New Roman" panose="02020603050405020304" pitchFamily="18" charset="0"/>
              </a:rPr>
              <a:t>точек. Этот центр лежит всегда на эмпирической прямой</a:t>
            </a:r>
            <a:endParaRPr lang="en-US" sz="1600" dirty="0" smtClean="0">
              <a:latin typeface="Times New Roman" panose="02020603050405020304" pitchFamily="18" charset="0"/>
              <a:cs typeface="Times New Roman" panose="02020603050405020304" pitchFamily="18" charset="0"/>
            </a:endParaRPr>
          </a:p>
          <a:p>
            <a:pPr algn="just">
              <a:lnSpc>
                <a:spcPct val="150000"/>
              </a:lnSpc>
            </a:pPr>
            <a:r>
              <a:rPr lang="ru-RU" sz="1600" dirty="0" smtClean="0">
                <a:latin typeface="Times New Roman" panose="02020603050405020304" pitchFamily="18" charset="0"/>
                <a:cs typeface="Times New Roman" panose="02020603050405020304" pitchFamily="18" charset="0"/>
              </a:rPr>
              <a:t>Если </a:t>
            </a:r>
            <a:r>
              <a:rPr lang="en-US" sz="1600" i="1" dirty="0" smtClean="0">
                <a:latin typeface="Times New Roman" panose="02020603050405020304" pitchFamily="18" charset="0"/>
                <a:cs typeface="Times New Roman" panose="02020603050405020304" pitchFamily="18" charset="0"/>
              </a:rPr>
              <a:t>X</a:t>
            </a:r>
            <a:r>
              <a:rPr lang="en-US" sz="1600" i="1" baseline="-25000" dirty="0" smtClean="0">
                <a:latin typeface="Times New Roman" panose="02020603050405020304" pitchFamily="18" charset="0"/>
                <a:cs typeface="Times New Roman" panose="02020603050405020304" pitchFamily="18" charset="0"/>
              </a:rPr>
              <a:t>i</a:t>
            </a:r>
            <a:r>
              <a:rPr lang="en-US" sz="1600" dirty="0" smtClean="0">
                <a:latin typeface="Times New Roman" panose="02020603050405020304" pitchFamily="18" charset="0"/>
                <a:cs typeface="Times New Roman" panose="02020603050405020304" pitchFamily="18" charset="0"/>
              </a:rPr>
              <a:t> </a:t>
            </a:r>
            <a:r>
              <a:rPr lang="ru-RU" sz="1600" dirty="0" smtClean="0">
                <a:latin typeface="Times New Roman" panose="02020603050405020304" pitchFamily="18" charset="0"/>
                <a:cs typeface="Times New Roman" panose="02020603050405020304" pitchFamily="18" charset="0"/>
              </a:rPr>
              <a:t>и </a:t>
            </a:r>
            <a:r>
              <a:rPr lang="en-US" sz="1600" i="1" dirty="0" smtClean="0">
                <a:latin typeface="Times New Roman" panose="02020603050405020304" pitchFamily="18" charset="0"/>
                <a:cs typeface="Times New Roman" panose="02020603050405020304" pitchFamily="18" charset="0"/>
              </a:rPr>
              <a:t>Y</a:t>
            </a:r>
            <a:r>
              <a:rPr lang="en-US" sz="1600" i="1" baseline="-25000" dirty="0" smtClean="0">
                <a:latin typeface="Times New Roman" panose="02020603050405020304" pitchFamily="18" charset="0"/>
                <a:cs typeface="Times New Roman" panose="02020603050405020304" pitchFamily="18" charset="0"/>
              </a:rPr>
              <a:t>i</a:t>
            </a:r>
            <a:r>
              <a:rPr lang="en-US" sz="1600" dirty="0" smtClean="0">
                <a:latin typeface="Times New Roman" panose="02020603050405020304" pitchFamily="18" charset="0"/>
                <a:cs typeface="Times New Roman" panose="02020603050405020304" pitchFamily="18" charset="0"/>
              </a:rPr>
              <a:t> – </a:t>
            </a:r>
            <a:r>
              <a:rPr lang="ru-RU" sz="1600" dirty="0" smtClean="0">
                <a:latin typeface="Times New Roman" panose="02020603050405020304" pitchFamily="18" charset="0"/>
                <a:cs typeface="Times New Roman" panose="02020603050405020304" pitchFamily="18" charset="0"/>
              </a:rPr>
              <a:t>небольшие числа, для вычисления удобнее (3) преобразовать</a:t>
            </a:r>
          </a:p>
          <a:p>
            <a:r>
              <a:rPr lang="ru-RU" sz="1600" dirty="0" smtClean="0">
                <a:latin typeface="Times New Roman" panose="02020603050405020304" pitchFamily="18" charset="0"/>
                <a:cs typeface="Times New Roman" panose="02020603050405020304" pitchFamily="18" charset="0"/>
              </a:rPr>
              <a:t> </a:t>
            </a:r>
            <a:endParaRPr lang="ru-RU" sz="1600" dirty="0">
              <a:latin typeface="Times New Roman" panose="02020603050405020304" pitchFamily="18" charset="0"/>
              <a:cs typeface="Times New Roman" panose="02020603050405020304" pitchFamily="18" charset="0"/>
            </a:endParaRPr>
          </a:p>
        </p:txBody>
      </p:sp>
      <p:graphicFrame>
        <p:nvGraphicFramePr>
          <p:cNvPr id="5" name="Object 2"/>
          <p:cNvGraphicFramePr>
            <a:graphicFrameLocks noChangeAspect="1"/>
          </p:cNvGraphicFramePr>
          <p:nvPr>
            <p:extLst>
              <p:ext uri="{D42A27DB-BD31-4B8C-83A1-F6EECF244321}">
                <p14:modId xmlns:p14="http://schemas.microsoft.com/office/powerpoint/2010/main" val="3354789975"/>
              </p:ext>
            </p:extLst>
          </p:nvPr>
        </p:nvGraphicFramePr>
        <p:xfrm>
          <a:off x="2212975" y="1250467"/>
          <a:ext cx="3800475" cy="869950"/>
        </p:xfrm>
        <a:graphic>
          <a:graphicData uri="http://schemas.openxmlformats.org/presentationml/2006/ole">
            <mc:AlternateContent xmlns:mc="http://schemas.openxmlformats.org/markup-compatibility/2006">
              <mc:Choice xmlns:v="urn:schemas-microsoft-com:vml" Requires="v">
                <p:oleObj spid="_x0000_s65070" name="Equation" r:id="rId3" imgW="2373870" imgH="545863" progId="Equation.DSMT4">
                  <p:embed/>
                </p:oleObj>
              </mc:Choice>
              <mc:Fallback>
                <p:oleObj name="Equation" r:id="rId3" imgW="2373870" imgH="545863" progId="Equation.DSMT4">
                  <p:embed/>
                  <p:pic>
                    <p:nvPicPr>
                      <p:cNvPr id="0" name="Picture 1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2975" y="1250467"/>
                        <a:ext cx="3800475" cy="869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6604690" y="1468475"/>
            <a:ext cx="775252" cy="369332"/>
          </a:xfrm>
          <a:prstGeom prst="rect">
            <a:avLst/>
          </a:prstGeom>
          <a:noFill/>
        </p:spPr>
        <p:txBody>
          <a:bodyPr wrap="square" rtlCol="0">
            <a:spAutoFit/>
          </a:bodyPr>
          <a:lstStyle/>
          <a:p>
            <a:r>
              <a:rPr lang="en-US" dirty="0" smtClean="0"/>
              <a:t>(3)</a:t>
            </a:r>
            <a:endParaRPr lang="ru-RU" dirty="0"/>
          </a:p>
        </p:txBody>
      </p:sp>
      <p:graphicFrame>
        <p:nvGraphicFramePr>
          <p:cNvPr id="7" name="Object 2"/>
          <p:cNvGraphicFramePr>
            <a:graphicFrameLocks noChangeAspect="1"/>
          </p:cNvGraphicFramePr>
          <p:nvPr>
            <p:extLst>
              <p:ext uri="{D42A27DB-BD31-4B8C-83A1-F6EECF244321}">
                <p14:modId xmlns:p14="http://schemas.microsoft.com/office/powerpoint/2010/main" val="3407776031"/>
              </p:ext>
            </p:extLst>
          </p:nvPr>
        </p:nvGraphicFramePr>
        <p:xfrm>
          <a:off x="1030288" y="2235200"/>
          <a:ext cx="2744787" cy="627063"/>
        </p:xfrm>
        <a:graphic>
          <a:graphicData uri="http://schemas.openxmlformats.org/presentationml/2006/ole">
            <mc:AlternateContent xmlns:mc="http://schemas.openxmlformats.org/markup-compatibility/2006">
              <mc:Choice xmlns:v="urn:schemas-microsoft-com:vml" Requires="v">
                <p:oleObj spid="_x0000_s65071" name="Equation" r:id="rId5" imgW="1714500" imgH="393700" progId="Equation.DSMT4">
                  <p:embed/>
                </p:oleObj>
              </mc:Choice>
              <mc:Fallback>
                <p:oleObj name="Equation" r:id="rId5" imgW="1714500" imgH="393700" progId="Equation.DSMT4">
                  <p:embed/>
                  <p:pic>
                    <p:nvPicPr>
                      <p:cNvPr id="0" name="Picture 15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0288" y="2235200"/>
                        <a:ext cx="2744787" cy="627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2"/>
          <p:cNvGraphicFramePr>
            <a:graphicFrameLocks noChangeAspect="1"/>
          </p:cNvGraphicFramePr>
          <p:nvPr>
            <p:extLst>
              <p:ext uri="{D42A27DB-BD31-4B8C-83A1-F6EECF244321}">
                <p14:modId xmlns:p14="http://schemas.microsoft.com/office/powerpoint/2010/main" val="2139085776"/>
              </p:ext>
            </p:extLst>
          </p:nvPr>
        </p:nvGraphicFramePr>
        <p:xfrm>
          <a:off x="5562895" y="3150423"/>
          <a:ext cx="1158875" cy="323850"/>
        </p:xfrm>
        <a:graphic>
          <a:graphicData uri="http://schemas.openxmlformats.org/presentationml/2006/ole">
            <mc:AlternateContent xmlns:mc="http://schemas.openxmlformats.org/markup-compatibility/2006">
              <mc:Choice xmlns:v="urn:schemas-microsoft-com:vml" Requires="v">
                <p:oleObj spid="_x0000_s65072" name="Equation" r:id="rId7" imgW="723586" imgH="203112" progId="Equation.DSMT4">
                  <p:embed/>
                </p:oleObj>
              </mc:Choice>
              <mc:Fallback>
                <p:oleObj name="Equation" r:id="rId7" imgW="723586" imgH="203112" progId="Equation.DSMT4">
                  <p:embed/>
                  <p:pic>
                    <p:nvPicPr>
                      <p:cNvPr id="0" name="Picture 16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2895" y="3150423"/>
                        <a:ext cx="1158875" cy="323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2"/>
          <p:cNvGraphicFramePr>
            <a:graphicFrameLocks noChangeAspect="1"/>
          </p:cNvGraphicFramePr>
          <p:nvPr>
            <p:extLst>
              <p:ext uri="{D42A27DB-BD31-4B8C-83A1-F6EECF244321}">
                <p14:modId xmlns:p14="http://schemas.microsoft.com/office/powerpoint/2010/main" val="648913248"/>
              </p:ext>
            </p:extLst>
          </p:nvPr>
        </p:nvGraphicFramePr>
        <p:xfrm>
          <a:off x="3228975" y="3971952"/>
          <a:ext cx="2073275" cy="850900"/>
        </p:xfrm>
        <a:graphic>
          <a:graphicData uri="http://schemas.openxmlformats.org/presentationml/2006/ole">
            <mc:AlternateContent xmlns:mc="http://schemas.openxmlformats.org/markup-compatibility/2006">
              <mc:Choice xmlns:v="urn:schemas-microsoft-com:vml" Requires="v">
                <p:oleObj spid="_x0000_s65073" name="Equation" r:id="rId9" imgW="1295400" imgH="533400" progId="Equation.DSMT4">
                  <p:embed/>
                </p:oleObj>
              </mc:Choice>
              <mc:Fallback>
                <p:oleObj name="Equation" r:id="rId9" imgW="1295400" imgH="533400" progId="Equation.DSMT4">
                  <p:embed/>
                  <p:pic>
                    <p:nvPicPr>
                      <p:cNvPr id="0" name="Picture 16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28975" y="3971952"/>
                        <a:ext cx="2073275" cy="850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9"/>
          <p:cNvSpPr txBox="1"/>
          <p:nvPr/>
        </p:nvSpPr>
        <p:spPr>
          <a:xfrm>
            <a:off x="6721770" y="4153372"/>
            <a:ext cx="775252" cy="369332"/>
          </a:xfrm>
          <a:prstGeom prst="rect">
            <a:avLst/>
          </a:prstGeom>
          <a:noFill/>
        </p:spPr>
        <p:txBody>
          <a:bodyPr wrap="square" rtlCol="0">
            <a:spAutoFit/>
          </a:bodyPr>
          <a:lstStyle/>
          <a:p>
            <a:r>
              <a:rPr lang="en-US" dirty="0" smtClean="0"/>
              <a:t>(4)</a:t>
            </a:r>
            <a:endParaRPr lang="ru-RU" dirty="0"/>
          </a:p>
        </p:txBody>
      </p:sp>
      <p:sp>
        <p:nvSpPr>
          <p:cNvPr id="11" name="TextBox 10"/>
          <p:cNvSpPr txBox="1"/>
          <p:nvPr/>
        </p:nvSpPr>
        <p:spPr>
          <a:xfrm>
            <a:off x="8607287" y="4818434"/>
            <a:ext cx="536713" cy="369332"/>
          </a:xfrm>
          <a:prstGeom prst="rect">
            <a:avLst/>
          </a:prstGeom>
          <a:noFill/>
        </p:spPr>
        <p:txBody>
          <a:bodyPr wrap="square" rtlCol="0">
            <a:spAutoFit/>
          </a:bodyPr>
          <a:lstStyle/>
          <a:p>
            <a:r>
              <a:rPr lang="ru-RU" dirty="0" smtClean="0"/>
              <a:t>17</a:t>
            </a:r>
            <a:endParaRPr lang="ru-RU" dirty="0"/>
          </a:p>
        </p:txBody>
      </p:sp>
    </p:spTree>
    <p:extLst>
      <p:ext uri="{BB962C8B-B14F-4D97-AF65-F5344CB8AC3E}">
        <p14:creationId xmlns:p14="http://schemas.microsoft.com/office/powerpoint/2010/main" val="14293649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5436" y="966277"/>
            <a:ext cx="8421756" cy="2308324"/>
          </a:xfrm>
          <a:prstGeom prst="rect">
            <a:avLst/>
          </a:prstGeom>
          <a:noFill/>
        </p:spPr>
        <p:txBody>
          <a:bodyPr wrap="square" rtlCol="0">
            <a:spAutoFit/>
          </a:bodyPr>
          <a:lstStyle/>
          <a:p>
            <a:pPr algn="just"/>
            <a:r>
              <a:rPr lang="ru-RU" sz="1600" dirty="0" smtClean="0">
                <a:latin typeface="Times New Roman" panose="02020603050405020304" pitchFamily="18" charset="0"/>
                <a:cs typeface="Times New Roman" panose="02020603050405020304" pitchFamily="18" charset="0"/>
              </a:rPr>
              <a:t>Оценку СКО для параметров получают по формулам</a:t>
            </a:r>
            <a:endParaRPr lang="en-US" sz="1600" dirty="0" smtClean="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smtClean="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smtClean="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smtClean="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r>
              <a:rPr lang="ru-RU" sz="1600" dirty="0" smtClean="0">
                <a:latin typeface="Times New Roman" panose="02020603050405020304" pitchFamily="18" charset="0"/>
                <a:cs typeface="Times New Roman" panose="02020603050405020304" pitchFamily="18" charset="0"/>
              </a:rPr>
              <a:t>Доверительные интервалы для параметров:</a:t>
            </a:r>
            <a:endParaRPr lang="ru-RU" sz="1600" dirty="0">
              <a:latin typeface="Times New Roman" panose="02020603050405020304" pitchFamily="18" charset="0"/>
              <a:cs typeface="Times New Roman" panose="02020603050405020304" pitchFamily="18" charset="0"/>
            </a:endParaRPr>
          </a:p>
        </p:txBody>
      </p:sp>
      <p:graphicFrame>
        <p:nvGraphicFramePr>
          <p:cNvPr id="5" name="Object 2"/>
          <p:cNvGraphicFramePr>
            <a:graphicFrameLocks noChangeAspect="1"/>
          </p:cNvGraphicFramePr>
          <p:nvPr>
            <p:extLst>
              <p:ext uri="{D42A27DB-BD31-4B8C-83A1-F6EECF244321}">
                <p14:modId xmlns:p14="http://schemas.microsoft.com/office/powerpoint/2010/main" val="363400368"/>
              </p:ext>
            </p:extLst>
          </p:nvPr>
        </p:nvGraphicFramePr>
        <p:xfrm>
          <a:off x="2040834" y="1371600"/>
          <a:ext cx="2856603" cy="1497678"/>
        </p:xfrm>
        <a:graphic>
          <a:graphicData uri="http://schemas.openxmlformats.org/presentationml/2006/ole">
            <mc:AlternateContent xmlns:mc="http://schemas.openxmlformats.org/markup-compatibility/2006">
              <mc:Choice xmlns:v="urn:schemas-microsoft-com:vml" Requires="v">
                <p:oleObj spid="_x0000_s65816" name="Equation" r:id="rId3" imgW="1981200" imgH="1041400" progId="Equation.DSMT4">
                  <p:embed/>
                </p:oleObj>
              </mc:Choice>
              <mc:Fallback>
                <p:oleObj name="Equation" r:id="rId3" imgW="1981200" imgH="1041400" progId="Equation.DSMT4">
                  <p:embed/>
                  <p:pic>
                    <p:nvPicPr>
                      <p:cNvPr id="0" name="Picture 8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0834" y="1371600"/>
                        <a:ext cx="2856603" cy="14976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6427305" y="3351936"/>
            <a:ext cx="901148" cy="369332"/>
          </a:xfrm>
          <a:prstGeom prst="rect">
            <a:avLst/>
          </a:prstGeom>
          <a:noFill/>
        </p:spPr>
        <p:txBody>
          <a:bodyPr wrap="square" rtlCol="0">
            <a:spAutoFit/>
          </a:bodyPr>
          <a:lstStyle/>
          <a:p>
            <a:r>
              <a:rPr lang="en-US" dirty="0" smtClean="0"/>
              <a:t>(7)</a:t>
            </a:r>
            <a:endParaRPr lang="ru-RU" dirty="0"/>
          </a:p>
        </p:txBody>
      </p:sp>
      <p:sp>
        <p:nvSpPr>
          <p:cNvPr id="7" name="TextBox 6"/>
          <p:cNvSpPr txBox="1"/>
          <p:nvPr/>
        </p:nvSpPr>
        <p:spPr>
          <a:xfrm>
            <a:off x="6301409" y="1524000"/>
            <a:ext cx="901148" cy="369332"/>
          </a:xfrm>
          <a:prstGeom prst="rect">
            <a:avLst/>
          </a:prstGeom>
          <a:noFill/>
        </p:spPr>
        <p:txBody>
          <a:bodyPr wrap="square" rtlCol="0">
            <a:spAutoFit/>
          </a:bodyPr>
          <a:lstStyle/>
          <a:p>
            <a:r>
              <a:rPr lang="en-US" dirty="0" smtClean="0"/>
              <a:t>(5)</a:t>
            </a:r>
            <a:endParaRPr lang="ru-RU" dirty="0"/>
          </a:p>
        </p:txBody>
      </p:sp>
      <p:graphicFrame>
        <p:nvGraphicFramePr>
          <p:cNvPr id="8" name="Object 2"/>
          <p:cNvGraphicFramePr>
            <a:graphicFrameLocks noChangeAspect="1"/>
          </p:cNvGraphicFramePr>
          <p:nvPr>
            <p:extLst>
              <p:ext uri="{D42A27DB-BD31-4B8C-83A1-F6EECF244321}">
                <p14:modId xmlns:p14="http://schemas.microsoft.com/office/powerpoint/2010/main" val="781507249"/>
              </p:ext>
            </p:extLst>
          </p:nvPr>
        </p:nvGraphicFramePr>
        <p:xfrm>
          <a:off x="2176463" y="3293348"/>
          <a:ext cx="3130550" cy="1131888"/>
        </p:xfrm>
        <a:graphic>
          <a:graphicData uri="http://schemas.openxmlformats.org/presentationml/2006/ole">
            <mc:AlternateContent xmlns:mc="http://schemas.openxmlformats.org/markup-compatibility/2006">
              <mc:Choice xmlns:v="urn:schemas-microsoft-com:vml" Requires="v">
                <p:oleObj spid="_x0000_s65817" name="Equation" r:id="rId5" imgW="2171700" imgH="787400" progId="Equation.DSMT4">
                  <p:embed/>
                </p:oleObj>
              </mc:Choice>
              <mc:Fallback>
                <p:oleObj name="Equation" r:id="rId5" imgW="2171700" imgH="787400" progId="Equation.DSMT4">
                  <p:embed/>
                  <p:pic>
                    <p:nvPicPr>
                      <p:cNvPr id="0" name="Picture 8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76463" y="3293348"/>
                        <a:ext cx="3130550" cy="1131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p:cNvSpPr txBox="1"/>
          <p:nvPr/>
        </p:nvSpPr>
        <p:spPr>
          <a:xfrm>
            <a:off x="6371740" y="2684612"/>
            <a:ext cx="901148" cy="369332"/>
          </a:xfrm>
          <a:prstGeom prst="rect">
            <a:avLst/>
          </a:prstGeom>
          <a:noFill/>
        </p:spPr>
        <p:txBody>
          <a:bodyPr wrap="square" rtlCol="0">
            <a:spAutoFit/>
          </a:bodyPr>
          <a:lstStyle/>
          <a:p>
            <a:r>
              <a:rPr lang="en-US" dirty="0" smtClean="0"/>
              <a:t>(6)</a:t>
            </a:r>
            <a:endParaRPr lang="ru-RU" dirty="0"/>
          </a:p>
        </p:txBody>
      </p:sp>
      <p:sp>
        <p:nvSpPr>
          <p:cNvPr id="10" name="TextBox 9"/>
          <p:cNvSpPr txBox="1"/>
          <p:nvPr/>
        </p:nvSpPr>
        <p:spPr>
          <a:xfrm>
            <a:off x="6427305" y="3961536"/>
            <a:ext cx="901148" cy="369332"/>
          </a:xfrm>
          <a:prstGeom prst="rect">
            <a:avLst/>
          </a:prstGeom>
          <a:noFill/>
        </p:spPr>
        <p:txBody>
          <a:bodyPr wrap="square" rtlCol="0">
            <a:spAutoFit/>
          </a:bodyPr>
          <a:lstStyle/>
          <a:p>
            <a:r>
              <a:rPr lang="en-US" dirty="0" smtClean="0"/>
              <a:t>(8)</a:t>
            </a:r>
            <a:endParaRPr lang="ru-RU" dirty="0"/>
          </a:p>
        </p:txBody>
      </p:sp>
      <p:sp>
        <p:nvSpPr>
          <p:cNvPr id="11" name="TextBox 10"/>
          <p:cNvSpPr txBox="1"/>
          <p:nvPr/>
        </p:nvSpPr>
        <p:spPr>
          <a:xfrm>
            <a:off x="8660296" y="4782994"/>
            <a:ext cx="483704" cy="369332"/>
          </a:xfrm>
          <a:prstGeom prst="rect">
            <a:avLst/>
          </a:prstGeom>
          <a:noFill/>
        </p:spPr>
        <p:txBody>
          <a:bodyPr wrap="square" rtlCol="0">
            <a:spAutoFit/>
          </a:bodyPr>
          <a:lstStyle/>
          <a:p>
            <a:r>
              <a:rPr lang="ru-RU" dirty="0" smtClean="0"/>
              <a:t>18</a:t>
            </a:r>
            <a:endParaRPr lang="ru-RU" dirty="0"/>
          </a:p>
        </p:txBody>
      </p:sp>
    </p:spTree>
    <p:extLst>
      <p:ext uri="{BB962C8B-B14F-4D97-AF65-F5344CB8AC3E}">
        <p14:creationId xmlns:p14="http://schemas.microsoft.com/office/powerpoint/2010/main" val="3661729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545228" y="798183"/>
            <a:ext cx="8152203" cy="3416320"/>
          </a:xfrm>
          <a:prstGeom prst="rect">
            <a:avLst/>
          </a:prstGeom>
        </p:spPr>
        <p:txBody>
          <a:bodyPr wrap="square">
            <a:spAutoFit/>
          </a:bodyPr>
          <a:lstStyle/>
          <a:p>
            <a:r>
              <a:rPr lang="ru-RU" dirty="0" smtClean="0">
                <a:solidFill>
                  <a:schemeClr val="accent1"/>
                </a:solidFill>
                <a:latin typeface="Times New Roman" panose="02020603050405020304" pitchFamily="18" charset="0"/>
                <a:cs typeface="Times New Roman" panose="02020603050405020304" pitchFamily="18" charset="0"/>
              </a:rPr>
              <a:t>Цель занятия:</a:t>
            </a:r>
            <a:r>
              <a:rPr lang="ru-RU" dirty="0" smtClean="0">
                <a:latin typeface="Times New Roman" panose="02020603050405020304" pitchFamily="18" charset="0"/>
                <a:cs typeface="Times New Roman" panose="02020603050405020304" pitchFamily="18" charset="0"/>
              </a:rPr>
              <a:t/>
            </a:r>
            <a:br>
              <a:rPr lang="ru-RU" dirty="0" smtClean="0">
                <a:latin typeface="Times New Roman" panose="02020603050405020304" pitchFamily="18" charset="0"/>
                <a:cs typeface="Times New Roman" panose="02020603050405020304" pitchFamily="18" charset="0"/>
              </a:rPr>
            </a:br>
            <a:endParaRPr lang="ru-RU" dirty="0" smtClean="0">
              <a:latin typeface="Times New Roman" panose="02020603050405020304" pitchFamily="18" charset="0"/>
              <a:cs typeface="Times New Roman" panose="02020603050405020304" pitchFamily="18" charset="0"/>
            </a:endParaRPr>
          </a:p>
          <a:p>
            <a:pPr algn="just"/>
            <a:r>
              <a:rPr lang="ru-RU" dirty="0" smtClean="0">
                <a:latin typeface="Times New Roman" panose="02020603050405020304" pitchFamily="18" charset="0"/>
                <a:cs typeface="Times New Roman" panose="02020603050405020304" pitchFamily="18" charset="0"/>
              </a:rPr>
              <a:t>Сформировать у обучающихся знания и понимание основ обработки результатов измерений, полученных в эксперименте, а также основ проведения научных исследований.</a:t>
            </a:r>
          </a:p>
          <a:p>
            <a:pPr algn="just"/>
            <a:endParaRPr lang="ru-RU" dirty="0" smtClean="0">
              <a:latin typeface="Times New Roman" panose="02020603050405020304" pitchFamily="18" charset="0"/>
              <a:cs typeface="Times New Roman" panose="02020603050405020304" pitchFamily="18" charset="0"/>
            </a:endParaRPr>
          </a:p>
          <a:p>
            <a:pPr algn="just"/>
            <a:r>
              <a:rPr lang="ru-RU" dirty="0" smtClean="0">
                <a:latin typeface="Times New Roman" panose="02020603050405020304" pitchFamily="18" charset="0"/>
                <a:cs typeface="Times New Roman" panose="02020603050405020304" pitchFamily="18" charset="0"/>
              </a:rPr>
              <a:t>Мы рассмотрим:</a:t>
            </a:r>
          </a:p>
          <a:p>
            <a:pPr marL="285750" indent="-285750" algn="just">
              <a:buFont typeface="Wingdings" panose="05000000000000000000" pitchFamily="2" charset="2"/>
              <a:buChar char="Ø"/>
            </a:pPr>
            <a:r>
              <a:rPr lang="ru-RU" dirty="0" smtClean="0">
                <a:latin typeface="Times New Roman" panose="02020603050405020304" pitchFamily="18" charset="0"/>
                <a:cs typeface="Times New Roman" panose="02020603050405020304" pitchFamily="18" charset="0"/>
              </a:rPr>
              <a:t>Обработка </a:t>
            </a:r>
            <a:r>
              <a:rPr lang="ru-RU" dirty="0" smtClean="0">
                <a:latin typeface="Times New Roman" panose="02020603050405020304" pitchFamily="18" charset="0"/>
                <a:cs typeface="Times New Roman" panose="02020603050405020304" pitchFamily="18" charset="0"/>
              </a:rPr>
              <a:t>результатов измерений по способу получения данных;</a:t>
            </a:r>
          </a:p>
          <a:p>
            <a:pPr marL="285750" indent="-285750" algn="just">
              <a:buFont typeface="Wingdings" panose="05000000000000000000" pitchFamily="2" charset="2"/>
              <a:buChar char="Ø"/>
            </a:pPr>
            <a:r>
              <a:rPr lang="ru-RU" dirty="0" smtClean="0">
                <a:latin typeface="Times New Roman" panose="02020603050405020304" pitchFamily="18" charset="0"/>
                <a:cs typeface="Times New Roman" panose="02020603050405020304" pitchFamily="18" charset="0"/>
              </a:rPr>
              <a:t>Корреляционный анализ;</a:t>
            </a:r>
          </a:p>
          <a:p>
            <a:pPr marL="285750" indent="-285750" algn="just">
              <a:buFont typeface="Wingdings" panose="05000000000000000000" pitchFamily="2" charset="2"/>
              <a:buChar char="Ø"/>
            </a:pPr>
            <a:r>
              <a:rPr lang="ru-RU" dirty="0" smtClean="0">
                <a:latin typeface="Times New Roman" panose="02020603050405020304" pitchFamily="18" charset="0"/>
                <a:cs typeface="Times New Roman" panose="02020603050405020304" pitchFamily="18" charset="0"/>
              </a:rPr>
              <a:t>Регрессионный анализ.</a:t>
            </a:r>
          </a:p>
          <a:p>
            <a:pPr marL="285750" indent="-285750" algn="just">
              <a:buFont typeface="Wingdings" panose="05000000000000000000" pitchFamily="2" charset="2"/>
              <a:buChar char="Ø"/>
            </a:pPr>
            <a:endParaRPr lang="ru-RU" dirty="0" smtClean="0">
              <a:latin typeface="Times New Roman" panose="02020603050405020304" pitchFamily="18" charset="0"/>
              <a:cs typeface="Times New Roman" panose="02020603050405020304" pitchFamily="18" charset="0"/>
            </a:endParaRPr>
          </a:p>
          <a:p>
            <a:pPr algn="just"/>
            <a:endParaRPr lang="ru-RU" dirty="0">
              <a:latin typeface="Times New Roman" panose="02020603050405020304" pitchFamily="18" charset="0"/>
              <a:cs typeface="Times New Roman" panose="02020603050405020304" pitchFamily="18" charset="0"/>
            </a:endParaRPr>
          </a:p>
        </p:txBody>
      </p:sp>
      <p:sp>
        <p:nvSpPr>
          <p:cNvPr id="3" name="TextBox 2"/>
          <p:cNvSpPr txBox="1"/>
          <p:nvPr/>
        </p:nvSpPr>
        <p:spPr>
          <a:xfrm>
            <a:off x="8587394" y="4774168"/>
            <a:ext cx="537754" cy="369332"/>
          </a:xfrm>
          <a:prstGeom prst="rect">
            <a:avLst/>
          </a:prstGeom>
          <a:noFill/>
        </p:spPr>
        <p:txBody>
          <a:bodyPr wrap="square" rtlCol="0">
            <a:spAutoFit/>
          </a:bodyPr>
          <a:lstStyle/>
          <a:p>
            <a:r>
              <a:rPr lang="ru-RU" dirty="0" smtClean="0"/>
              <a:t>1</a:t>
            </a:r>
            <a:endParaRPr lang="ru-RU"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457200" y="778001"/>
            <a:ext cx="8236226" cy="3741409"/>
          </a:xfrm>
          <a:prstGeom prst="rect">
            <a:avLst/>
          </a:prstGeom>
          <a:noFill/>
        </p:spPr>
        <p:txBody>
          <a:bodyPr wrap="square" rtlCol="0">
            <a:spAutoFit/>
          </a:bodyPr>
          <a:lstStyle/>
          <a:p>
            <a:pPr algn="just">
              <a:lnSpc>
                <a:spcPct val="150000"/>
              </a:lnSpc>
            </a:pPr>
            <a:r>
              <a:rPr lang="en-US" sz="1600" dirty="0" smtClean="0">
                <a:latin typeface="Times New Roman" panose="02020603050405020304" pitchFamily="18" charset="0"/>
                <a:cs typeface="Times New Roman" panose="02020603050405020304" pitchFamily="18" charset="0"/>
              </a:rPr>
              <a:t>4. </a:t>
            </a:r>
            <a:r>
              <a:rPr lang="ru-RU" sz="1600" dirty="0" smtClean="0">
                <a:latin typeface="Times New Roman" panose="02020603050405020304" pitchFamily="18" charset="0"/>
                <a:cs typeface="Times New Roman" panose="02020603050405020304" pitchFamily="18" charset="0"/>
              </a:rPr>
              <a:t>Трудоемкость нахождения прямой по МНК оправдана только при большом числе точек, когда точность определения </a:t>
            </a:r>
            <a:r>
              <a:rPr lang="en-US" sz="1600" i="1" dirty="0" smtClean="0">
                <a:latin typeface="Times New Roman" panose="02020603050405020304" pitchFamily="18" charset="0"/>
                <a:cs typeface="Times New Roman" panose="02020603050405020304" pitchFamily="18" charset="0"/>
              </a:rPr>
              <a:t>a</a:t>
            </a:r>
            <a:r>
              <a:rPr lang="ru-RU" sz="1600" dirty="0" smtClean="0">
                <a:latin typeface="Times New Roman" panose="02020603050405020304" pitchFamily="18" charset="0"/>
                <a:cs typeface="Times New Roman" panose="02020603050405020304" pitchFamily="18" charset="0"/>
              </a:rPr>
              <a:t> и</a:t>
            </a:r>
            <a:r>
              <a:rPr lang="en-US" sz="1600" dirty="0" smtClean="0">
                <a:latin typeface="Times New Roman" panose="02020603050405020304" pitchFamily="18" charset="0"/>
                <a:cs typeface="Times New Roman" panose="02020603050405020304" pitchFamily="18" charset="0"/>
              </a:rPr>
              <a:t> </a:t>
            </a:r>
            <a:r>
              <a:rPr lang="en-US" sz="1600" i="1" dirty="0" smtClean="0">
                <a:latin typeface="Times New Roman" panose="02020603050405020304" pitchFamily="18" charset="0"/>
                <a:cs typeface="Times New Roman" panose="02020603050405020304" pitchFamily="18" charset="0"/>
              </a:rPr>
              <a:t>b</a:t>
            </a:r>
            <a:r>
              <a:rPr lang="ru-RU" sz="1600" dirty="0" smtClean="0">
                <a:latin typeface="Times New Roman" panose="02020603050405020304" pitchFamily="18" charset="0"/>
                <a:cs typeface="Times New Roman" panose="02020603050405020304" pitchFamily="18" charset="0"/>
              </a:rPr>
              <a:t> простым геометрическим построением не удовлетворяет исследователя. В других случаях достаточно построить прямую на-глаз. СКО определения параметров при таком построении можно оценить как </a:t>
            </a:r>
            <a:endParaRPr lang="en-US" sz="1600" dirty="0" smtClean="0">
              <a:latin typeface="Times New Roman" panose="02020603050405020304" pitchFamily="18" charset="0"/>
              <a:cs typeface="Times New Roman" panose="02020603050405020304" pitchFamily="18" charset="0"/>
            </a:endParaRPr>
          </a:p>
          <a:p>
            <a:pPr algn="just">
              <a:lnSpc>
                <a:spcPct val="150000"/>
              </a:lnSpc>
            </a:pPr>
            <a:endParaRPr lang="en-US" sz="1600" dirty="0">
              <a:latin typeface="Times New Roman" panose="02020603050405020304" pitchFamily="18" charset="0"/>
              <a:cs typeface="Times New Roman" panose="02020603050405020304" pitchFamily="18" charset="0"/>
            </a:endParaRPr>
          </a:p>
          <a:p>
            <a:pPr algn="just">
              <a:lnSpc>
                <a:spcPct val="150000"/>
              </a:lnSpc>
            </a:pPr>
            <a:endParaRPr lang="en-US" sz="1600" dirty="0" smtClean="0">
              <a:latin typeface="Times New Roman" panose="02020603050405020304" pitchFamily="18" charset="0"/>
              <a:cs typeface="Times New Roman" panose="02020603050405020304" pitchFamily="18" charset="0"/>
            </a:endParaRPr>
          </a:p>
          <a:p>
            <a:pPr algn="just">
              <a:lnSpc>
                <a:spcPct val="150000"/>
              </a:lnSpc>
            </a:pPr>
            <a:endParaRPr lang="en-US" sz="1600" dirty="0">
              <a:latin typeface="Times New Roman" panose="02020603050405020304" pitchFamily="18" charset="0"/>
              <a:cs typeface="Times New Roman" panose="02020603050405020304" pitchFamily="18" charset="0"/>
            </a:endParaRPr>
          </a:p>
          <a:p>
            <a:pPr algn="just">
              <a:lnSpc>
                <a:spcPct val="150000"/>
              </a:lnSpc>
            </a:pPr>
            <a:r>
              <a:rPr lang="ru-RU" sz="1600" dirty="0" smtClean="0">
                <a:latin typeface="Times New Roman" panose="02020603050405020304" pitchFamily="18" charset="0"/>
                <a:cs typeface="Times New Roman" panose="02020603050405020304" pitchFamily="18" charset="0"/>
              </a:rPr>
              <a:t>где</a:t>
            </a:r>
            <a:r>
              <a:rPr lang="en-US" sz="1600" dirty="0" smtClean="0">
                <a:latin typeface="Times New Roman" panose="02020603050405020304" pitchFamily="18" charset="0"/>
                <a:cs typeface="Times New Roman" panose="02020603050405020304" pitchFamily="18" charset="0"/>
              </a:rPr>
              <a:t>                             - </a:t>
            </a:r>
            <a:r>
              <a:rPr lang="ru-RU" sz="1600" dirty="0" smtClean="0">
                <a:latin typeface="Times New Roman" panose="02020603050405020304" pitchFamily="18" charset="0"/>
                <a:cs typeface="Times New Roman" panose="02020603050405020304" pitchFamily="18" charset="0"/>
              </a:rPr>
              <a:t>диапазон измерения аргумента, </a:t>
            </a:r>
            <a:r>
              <a:rPr lang="en-US" sz="1600" i="1" dirty="0" smtClean="0">
                <a:latin typeface="Times New Roman" panose="02020603050405020304" pitchFamily="18" charset="0"/>
                <a:cs typeface="Times New Roman" panose="02020603050405020304" pitchFamily="18" charset="0"/>
              </a:rPr>
              <a:t>S</a:t>
            </a:r>
            <a:r>
              <a:rPr lang="en-US" sz="1600" i="1" baseline="-25000" dirty="0" smtClean="0">
                <a:latin typeface="Times New Roman" panose="02020603050405020304" pitchFamily="18" charset="0"/>
                <a:cs typeface="Times New Roman" panose="02020603050405020304" pitchFamily="18" charset="0"/>
              </a:rPr>
              <a:t>Y</a:t>
            </a:r>
            <a:r>
              <a:rPr lang="en-US" sz="1600" dirty="0" smtClean="0">
                <a:latin typeface="Times New Roman" panose="02020603050405020304" pitchFamily="18" charset="0"/>
                <a:cs typeface="Times New Roman" panose="02020603050405020304" pitchFamily="18" charset="0"/>
              </a:rPr>
              <a:t> - </a:t>
            </a:r>
            <a:r>
              <a:rPr lang="ru-RU" sz="1600" dirty="0" smtClean="0">
                <a:latin typeface="Times New Roman" panose="02020603050405020304" pitchFamily="18" charset="0"/>
                <a:cs typeface="Times New Roman" panose="02020603050405020304" pitchFamily="18" charset="0"/>
              </a:rPr>
              <a:t> среднеквадратичное отклонение точек </a:t>
            </a:r>
            <a:r>
              <a:rPr lang="en-US" sz="1600" i="1" dirty="0" smtClean="0">
                <a:latin typeface="Times New Roman" panose="02020603050405020304" pitchFamily="18" charset="0"/>
                <a:cs typeface="Times New Roman" panose="02020603050405020304" pitchFamily="18" charset="0"/>
              </a:rPr>
              <a:t>Y</a:t>
            </a:r>
            <a:r>
              <a:rPr lang="en-US" sz="1600" i="1" baseline="-25000" dirty="0" smtClean="0">
                <a:latin typeface="Times New Roman" panose="02020603050405020304" pitchFamily="18" charset="0"/>
                <a:cs typeface="Times New Roman" panose="02020603050405020304" pitchFamily="18" charset="0"/>
              </a:rPr>
              <a:t>i</a:t>
            </a:r>
            <a:r>
              <a:rPr lang="ru-RU" sz="1600" dirty="0" smtClean="0">
                <a:latin typeface="Times New Roman" panose="02020603050405020304" pitchFamily="18" charset="0"/>
                <a:cs typeface="Times New Roman" panose="02020603050405020304" pitchFamily="18" charset="0"/>
              </a:rPr>
              <a:t> от проведенной прямой, его  можно оценить шириной полоски вдоль прямой, в которой лежит 1/3 общего числа точек (или 2/3 – для 2</a:t>
            </a:r>
            <a:r>
              <a:rPr lang="en-US" sz="1600" i="1" dirty="0" smtClean="0">
                <a:latin typeface="Times New Roman" panose="02020603050405020304" pitchFamily="18" charset="0"/>
                <a:cs typeface="Times New Roman" panose="02020603050405020304" pitchFamily="18" charset="0"/>
              </a:rPr>
              <a:t>S</a:t>
            </a:r>
            <a:r>
              <a:rPr lang="en-US" sz="1600" i="1" baseline="-25000" dirty="0" smtClean="0">
                <a:latin typeface="Times New Roman" panose="02020603050405020304" pitchFamily="18" charset="0"/>
                <a:cs typeface="Times New Roman" panose="02020603050405020304" pitchFamily="18" charset="0"/>
              </a:rPr>
              <a:t>Y</a:t>
            </a:r>
            <a:r>
              <a:rPr lang="ru-RU" sz="1600" dirty="0" smtClean="0">
                <a:latin typeface="Times New Roman" panose="02020603050405020304" pitchFamily="18" charset="0"/>
                <a:cs typeface="Times New Roman" panose="02020603050405020304" pitchFamily="18" charset="0"/>
              </a:rPr>
              <a:t>).</a:t>
            </a:r>
            <a:endParaRPr lang="ru-RU" sz="1600" dirty="0">
              <a:latin typeface="Times New Roman" panose="02020603050405020304" pitchFamily="18" charset="0"/>
              <a:cs typeface="Times New Roman" panose="02020603050405020304" pitchFamily="18" charset="0"/>
            </a:endParaRPr>
          </a:p>
        </p:txBody>
      </p:sp>
      <p:graphicFrame>
        <p:nvGraphicFramePr>
          <p:cNvPr id="5" name="Object 2"/>
          <p:cNvGraphicFramePr>
            <a:graphicFrameLocks noChangeAspect="1"/>
          </p:cNvGraphicFramePr>
          <p:nvPr>
            <p:extLst>
              <p:ext uri="{D42A27DB-BD31-4B8C-83A1-F6EECF244321}">
                <p14:modId xmlns:p14="http://schemas.microsoft.com/office/powerpoint/2010/main" val="2363583969"/>
              </p:ext>
            </p:extLst>
          </p:nvPr>
        </p:nvGraphicFramePr>
        <p:xfrm>
          <a:off x="3309499" y="2397953"/>
          <a:ext cx="2032000" cy="676275"/>
        </p:xfrm>
        <a:graphic>
          <a:graphicData uri="http://schemas.openxmlformats.org/presentationml/2006/ole">
            <mc:AlternateContent xmlns:mc="http://schemas.openxmlformats.org/markup-compatibility/2006">
              <mc:Choice xmlns:v="urn:schemas-microsoft-com:vml" Requires="v">
                <p:oleObj spid="_x0000_s66840" name="Equation" r:id="rId3" imgW="1409700" imgH="469900" progId="Equation.DSMT4">
                  <p:embed/>
                </p:oleObj>
              </mc:Choice>
              <mc:Fallback>
                <p:oleObj name="Equation" r:id="rId3" imgW="1409700" imgH="469900" progId="Equation.DSMT4">
                  <p:embed/>
                  <p:pic>
                    <p:nvPicPr>
                      <p:cNvPr id="0" name="Picture 8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9499" y="2397953"/>
                        <a:ext cx="2032000" cy="676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7222435" y="2551424"/>
            <a:ext cx="980661" cy="369332"/>
          </a:xfrm>
          <a:prstGeom prst="rect">
            <a:avLst/>
          </a:prstGeom>
          <a:noFill/>
        </p:spPr>
        <p:txBody>
          <a:bodyPr wrap="square" rtlCol="0">
            <a:spAutoFit/>
          </a:bodyPr>
          <a:lstStyle/>
          <a:p>
            <a:r>
              <a:rPr lang="en-US" dirty="0" smtClean="0"/>
              <a:t>(9)</a:t>
            </a:r>
            <a:endParaRPr lang="ru-RU" dirty="0"/>
          </a:p>
        </p:txBody>
      </p:sp>
      <p:graphicFrame>
        <p:nvGraphicFramePr>
          <p:cNvPr id="7" name="Object 2"/>
          <p:cNvGraphicFramePr>
            <a:graphicFrameLocks noChangeAspect="1"/>
          </p:cNvGraphicFramePr>
          <p:nvPr>
            <p:extLst>
              <p:ext uri="{D42A27DB-BD31-4B8C-83A1-F6EECF244321}">
                <p14:modId xmlns:p14="http://schemas.microsoft.com/office/powerpoint/2010/main" val="3626011078"/>
              </p:ext>
            </p:extLst>
          </p:nvPr>
        </p:nvGraphicFramePr>
        <p:xfrm>
          <a:off x="949049" y="3454270"/>
          <a:ext cx="1317625" cy="328613"/>
        </p:xfrm>
        <a:graphic>
          <a:graphicData uri="http://schemas.openxmlformats.org/presentationml/2006/ole">
            <mc:AlternateContent xmlns:mc="http://schemas.openxmlformats.org/markup-compatibility/2006">
              <mc:Choice xmlns:v="urn:schemas-microsoft-com:vml" Requires="v">
                <p:oleObj spid="_x0000_s66841" name="Equation" r:id="rId5" imgW="914400" imgH="228600" progId="Equation.DSMT4">
                  <p:embed/>
                </p:oleObj>
              </mc:Choice>
              <mc:Fallback>
                <p:oleObj name="Equation" r:id="rId5" imgW="914400" imgH="228600" progId="Equation.DSMT4">
                  <p:embed/>
                  <p:pic>
                    <p:nvPicPr>
                      <p:cNvPr id="0" name="Picture 8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9049" y="3454270"/>
                        <a:ext cx="1317625" cy="328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p:cNvSpPr txBox="1"/>
          <p:nvPr/>
        </p:nvSpPr>
        <p:spPr>
          <a:xfrm>
            <a:off x="8501975" y="4773039"/>
            <a:ext cx="642026" cy="369332"/>
          </a:xfrm>
          <a:prstGeom prst="rect">
            <a:avLst/>
          </a:prstGeom>
          <a:noFill/>
        </p:spPr>
        <p:txBody>
          <a:bodyPr wrap="square" rtlCol="0">
            <a:spAutoFit/>
          </a:bodyPr>
          <a:lstStyle/>
          <a:p>
            <a:r>
              <a:rPr lang="ru-RU" dirty="0" smtClean="0"/>
              <a:t>19</a:t>
            </a:r>
            <a:endParaRPr lang="ru-RU" dirty="0"/>
          </a:p>
        </p:txBody>
      </p:sp>
    </p:spTree>
    <p:extLst>
      <p:ext uri="{BB962C8B-B14F-4D97-AF65-F5344CB8AC3E}">
        <p14:creationId xmlns:p14="http://schemas.microsoft.com/office/powerpoint/2010/main" val="878272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6828" y="726332"/>
            <a:ext cx="8644798" cy="4401205"/>
          </a:xfrm>
          <a:prstGeom prst="rect">
            <a:avLst/>
          </a:prstGeom>
          <a:solidFill>
            <a:schemeClr val="bg1"/>
          </a:solidFill>
        </p:spPr>
        <p:txBody>
          <a:bodyPr wrap="square" rtlCol="0">
            <a:spAutoFit/>
          </a:bodyPr>
          <a:lstStyle/>
          <a:p>
            <a:r>
              <a:rPr lang="ru-RU" sz="1600" b="1" dirty="0" smtClean="0">
                <a:solidFill>
                  <a:srgbClr val="FF0000"/>
                </a:solidFill>
                <a:latin typeface="Times New Roman" pitchFamily="18" charset="0"/>
                <a:cs typeface="Times New Roman" pitchFamily="18" charset="0"/>
              </a:rPr>
              <a:t>4</a:t>
            </a:r>
            <a:r>
              <a:rPr lang="en-US" sz="1600" b="1" dirty="0" smtClean="0">
                <a:solidFill>
                  <a:srgbClr val="FF0000"/>
                </a:solidFill>
                <a:latin typeface="Times New Roman" pitchFamily="18" charset="0"/>
                <a:cs typeface="Times New Roman" pitchFamily="18" charset="0"/>
              </a:rPr>
              <a:t>.2. </a:t>
            </a:r>
            <a:r>
              <a:rPr lang="ru-RU" sz="1600" b="1" dirty="0" smtClean="0">
                <a:solidFill>
                  <a:srgbClr val="FF0000"/>
                </a:solidFill>
                <a:latin typeface="Times New Roman" pitchFamily="18" charset="0"/>
                <a:cs typeface="Times New Roman" pitchFamily="18" charset="0"/>
              </a:rPr>
              <a:t>Определение параметров нелинейной зависимости</a:t>
            </a:r>
            <a:r>
              <a:rPr lang="en-US" sz="1600" b="1" dirty="0" smtClean="0">
                <a:solidFill>
                  <a:srgbClr val="FF0000"/>
                </a:solidFill>
                <a:latin typeface="Times New Roman" pitchFamily="18" charset="0"/>
                <a:cs typeface="Times New Roman" pitchFamily="18" charset="0"/>
              </a:rPr>
              <a:t> Y(X)</a:t>
            </a:r>
            <a:endParaRPr lang="ru-RU" sz="1600" b="1" dirty="0" smtClean="0">
              <a:solidFill>
                <a:srgbClr val="FF0000"/>
              </a:solidFill>
              <a:latin typeface="Times New Roman" pitchFamily="18" charset="0"/>
              <a:cs typeface="Times New Roman" pitchFamily="18" charset="0"/>
            </a:endParaRPr>
          </a:p>
          <a:p>
            <a:pPr indent="457200" algn="just">
              <a:lnSpc>
                <a:spcPct val="150000"/>
              </a:lnSpc>
            </a:pPr>
            <a:r>
              <a:rPr lang="ru-RU" sz="1600" dirty="0" smtClean="0">
                <a:latin typeface="Times New Roman" pitchFamily="18" charset="0"/>
                <a:cs typeface="Times New Roman" pitchFamily="18" charset="0"/>
              </a:rPr>
              <a:t>Постановка задачи и метод ее решения здесь те же, что и в случае линейной зависимости, только приходится в необходимых случаях преобразовывать нелинейную функцию заменой переменных к линейному виду.</a:t>
            </a:r>
          </a:p>
          <a:p>
            <a:pPr indent="457200" algn="just">
              <a:lnSpc>
                <a:spcPct val="150000"/>
              </a:lnSpc>
              <a:buAutoNum type="arabicPeriod"/>
            </a:pPr>
            <a:r>
              <a:rPr lang="ru-RU" sz="1600" b="1" dirty="0" smtClean="0">
                <a:latin typeface="Times New Roman" pitchFamily="18" charset="0"/>
                <a:cs typeface="Times New Roman" pitchFamily="18" charset="0"/>
              </a:rPr>
              <a:t>Полином второй степени</a:t>
            </a:r>
            <a:r>
              <a:rPr lang="ru-RU" sz="1600" dirty="0" smtClean="0">
                <a:latin typeface="Times New Roman" pitchFamily="18" charset="0"/>
                <a:cs typeface="Times New Roman" pitchFamily="18" charset="0"/>
              </a:rPr>
              <a:t>. Выбирается для аппроксимации, когда совсем неизвестно, какую функцию </a:t>
            </a:r>
            <a:r>
              <a:rPr lang="en-US" sz="1600" dirty="0" smtClean="0">
                <a:latin typeface="Times New Roman" pitchFamily="18" charset="0"/>
                <a:cs typeface="Times New Roman" pitchFamily="18" charset="0"/>
              </a:rPr>
              <a:t>Y(X)</a:t>
            </a:r>
            <a:r>
              <a:rPr lang="ru-RU" sz="1600" dirty="0" smtClean="0">
                <a:latin typeface="Times New Roman" pitchFamily="18" charset="0"/>
                <a:cs typeface="Times New Roman" pitchFamily="18" charset="0"/>
              </a:rPr>
              <a:t> выбрать.</a:t>
            </a:r>
          </a:p>
          <a:p>
            <a:pPr algn="just">
              <a:lnSpc>
                <a:spcPct val="150000"/>
              </a:lnSpc>
            </a:pPr>
            <a:endParaRPr lang="ru-RU" sz="1600" dirty="0" smtClean="0">
              <a:latin typeface="Times New Roman" pitchFamily="18" charset="0"/>
              <a:cs typeface="Times New Roman" pitchFamily="18" charset="0"/>
            </a:endParaRPr>
          </a:p>
          <a:p>
            <a:pPr indent="457200" algn="just">
              <a:lnSpc>
                <a:spcPct val="150000"/>
              </a:lnSpc>
            </a:pPr>
            <a:r>
              <a:rPr lang="ru-RU" sz="1600" dirty="0" smtClean="0">
                <a:latin typeface="Times New Roman" pitchFamily="18" charset="0"/>
                <a:cs typeface="Times New Roman" pitchFamily="18" charset="0"/>
              </a:rPr>
              <a:t>Константы </a:t>
            </a:r>
            <a:r>
              <a:rPr lang="en-US" sz="1600" i="1" dirty="0" smtClean="0">
                <a:latin typeface="Times New Roman" pitchFamily="18" charset="0"/>
                <a:cs typeface="Times New Roman" pitchFamily="18" charset="0"/>
              </a:rPr>
              <a:t>a</a:t>
            </a:r>
            <a:r>
              <a:rPr lang="en-US" sz="1600" baseline="-25000" dirty="0" smtClean="0">
                <a:latin typeface="Times New Roman" pitchFamily="18" charset="0"/>
                <a:cs typeface="Times New Roman" pitchFamily="18" charset="0"/>
              </a:rPr>
              <a:t>0</a:t>
            </a:r>
            <a:r>
              <a:rPr lang="en-US" sz="1600" dirty="0" smtClean="0">
                <a:latin typeface="Times New Roman" pitchFamily="18" charset="0"/>
                <a:cs typeface="Times New Roman" pitchFamily="18" charset="0"/>
              </a:rPr>
              <a:t>,</a:t>
            </a:r>
            <a:r>
              <a:rPr lang="en-US" sz="1600" i="1" dirty="0" smtClean="0">
                <a:latin typeface="Times New Roman" pitchFamily="18" charset="0"/>
                <a:cs typeface="Times New Roman" pitchFamily="18" charset="0"/>
              </a:rPr>
              <a:t>a</a:t>
            </a:r>
            <a:r>
              <a:rPr lang="en-US" sz="1600" baseline="-25000" dirty="0" smtClean="0">
                <a:latin typeface="Times New Roman" pitchFamily="18" charset="0"/>
                <a:cs typeface="Times New Roman" pitchFamily="18" charset="0"/>
              </a:rPr>
              <a:t>1</a:t>
            </a:r>
            <a:r>
              <a:rPr lang="en-US" sz="1600" dirty="0" smtClean="0">
                <a:latin typeface="Times New Roman" pitchFamily="18" charset="0"/>
                <a:cs typeface="Times New Roman" pitchFamily="18" charset="0"/>
              </a:rPr>
              <a:t>,</a:t>
            </a:r>
            <a:r>
              <a:rPr lang="en-US" sz="1600" i="1" dirty="0" smtClean="0">
                <a:latin typeface="Times New Roman" pitchFamily="18" charset="0"/>
                <a:cs typeface="Times New Roman" pitchFamily="18" charset="0"/>
              </a:rPr>
              <a:t>a</a:t>
            </a:r>
            <a:r>
              <a:rPr lang="en-US" sz="1600" baseline="-25000" dirty="0" smtClean="0">
                <a:latin typeface="Times New Roman" pitchFamily="18" charset="0"/>
                <a:cs typeface="Times New Roman" pitchFamily="18" charset="0"/>
              </a:rPr>
              <a:t>2</a:t>
            </a:r>
            <a:r>
              <a:rPr lang="en-US" sz="1600" dirty="0" smtClean="0">
                <a:latin typeface="Times New Roman" pitchFamily="18" charset="0"/>
                <a:cs typeface="Times New Roman" pitchFamily="18" charset="0"/>
              </a:rPr>
              <a:t> </a:t>
            </a:r>
            <a:r>
              <a:rPr lang="ru-RU" sz="1600" dirty="0" smtClean="0">
                <a:latin typeface="Times New Roman" pitchFamily="18" charset="0"/>
                <a:cs typeface="Times New Roman" pitchFamily="18" charset="0"/>
              </a:rPr>
              <a:t>определяются по МНК из условия</a:t>
            </a:r>
          </a:p>
          <a:p>
            <a:pPr indent="457200" algn="just">
              <a:lnSpc>
                <a:spcPct val="150000"/>
              </a:lnSpc>
            </a:pPr>
            <a:endParaRPr lang="ru-RU" sz="1600" dirty="0" smtClean="0">
              <a:latin typeface="Times New Roman" pitchFamily="18" charset="0"/>
              <a:cs typeface="Times New Roman" pitchFamily="18" charset="0"/>
            </a:endParaRPr>
          </a:p>
          <a:p>
            <a:pPr indent="457200" algn="just">
              <a:lnSpc>
                <a:spcPct val="150000"/>
              </a:lnSpc>
            </a:pPr>
            <a:endParaRPr lang="ru-RU" sz="1600" dirty="0">
              <a:latin typeface="Times New Roman" pitchFamily="18" charset="0"/>
              <a:cs typeface="Times New Roman" pitchFamily="18" charset="0"/>
            </a:endParaRPr>
          </a:p>
          <a:p>
            <a:pPr indent="457200" algn="just">
              <a:lnSpc>
                <a:spcPct val="150000"/>
              </a:lnSpc>
            </a:pPr>
            <a:r>
              <a:rPr lang="ru-RU" sz="1600" dirty="0" smtClean="0">
                <a:latin typeface="Times New Roman" pitchFamily="18" charset="0"/>
                <a:cs typeface="Times New Roman" pitchFamily="18" charset="0"/>
              </a:rPr>
              <a:t>Это условие приводит к системе линейных уравнений для </a:t>
            </a:r>
            <a:r>
              <a:rPr lang="en-US" sz="1600" i="1" dirty="0" smtClean="0">
                <a:latin typeface="Times New Roman" pitchFamily="18" charset="0"/>
                <a:cs typeface="Times New Roman" pitchFamily="18" charset="0"/>
              </a:rPr>
              <a:t>a</a:t>
            </a:r>
            <a:r>
              <a:rPr lang="en-US" sz="1600" baseline="-25000" dirty="0" smtClean="0">
                <a:latin typeface="Times New Roman" pitchFamily="18" charset="0"/>
                <a:cs typeface="Times New Roman" pitchFamily="18" charset="0"/>
              </a:rPr>
              <a:t>0</a:t>
            </a:r>
            <a:r>
              <a:rPr lang="en-US" sz="1600" dirty="0" smtClean="0">
                <a:latin typeface="Times New Roman" pitchFamily="18" charset="0"/>
                <a:cs typeface="Times New Roman" pitchFamily="18" charset="0"/>
              </a:rPr>
              <a:t>,</a:t>
            </a:r>
            <a:r>
              <a:rPr lang="en-US" sz="1600" i="1" dirty="0" smtClean="0">
                <a:latin typeface="Times New Roman" pitchFamily="18" charset="0"/>
                <a:cs typeface="Times New Roman" pitchFamily="18" charset="0"/>
              </a:rPr>
              <a:t>a</a:t>
            </a:r>
            <a:r>
              <a:rPr lang="en-US" sz="1600" baseline="-25000" dirty="0" smtClean="0">
                <a:latin typeface="Times New Roman" pitchFamily="18" charset="0"/>
                <a:cs typeface="Times New Roman" pitchFamily="18" charset="0"/>
              </a:rPr>
              <a:t>1</a:t>
            </a:r>
            <a:r>
              <a:rPr lang="en-US" sz="1600" dirty="0" smtClean="0">
                <a:latin typeface="Times New Roman" pitchFamily="18" charset="0"/>
                <a:cs typeface="Times New Roman" pitchFamily="18" charset="0"/>
              </a:rPr>
              <a:t>,</a:t>
            </a:r>
            <a:r>
              <a:rPr lang="en-US" sz="1600" i="1" dirty="0" smtClean="0">
                <a:latin typeface="Times New Roman" pitchFamily="18" charset="0"/>
                <a:cs typeface="Times New Roman" pitchFamily="18" charset="0"/>
              </a:rPr>
              <a:t>a</a:t>
            </a:r>
            <a:r>
              <a:rPr lang="en-US" sz="1600" baseline="-25000" dirty="0" smtClean="0">
                <a:latin typeface="Times New Roman" pitchFamily="18" charset="0"/>
                <a:cs typeface="Times New Roman" pitchFamily="18" charset="0"/>
              </a:rPr>
              <a:t>2</a:t>
            </a:r>
            <a:endParaRPr lang="ru-RU" sz="1600" baseline="-25000" dirty="0" smtClean="0">
              <a:latin typeface="Times New Roman" pitchFamily="18" charset="0"/>
              <a:cs typeface="Times New Roman" pitchFamily="18" charset="0"/>
            </a:endParaRPr>
          </a:p>
          <a:p>
            <a:pPr indent="457200" algn="just">
              <a:lnSpc>
                <a:spcPct val="150000"/>
              </a:lnSpc>
            </a:pPr>
            <a:endParaRPr lang="ru-RU" sz="1600" dirty="0">
              <a:latin typeface="Times New Roman" pitchFamily="18" charset="0"/>
              <a:cs typeface="Times New Roman" pitchFamily="18" charset="0"/>
            </a:endParaRPr>
          </a:p>
        </p:txBody>
      </p:sp>
      <p:graphicFrame>
        <p:nvGraphicFramePr>
          <p:cNvPr id="67586" name="Object 2"/>
          <p:cNvGraphicFramePr>
            <a:graphicFrameLocks noChangeAspect="1"/>
          </p:cNvGraphicFramePr>
          <p:nvPr>
            <p:extLst>
              <p:ext uri="{D42A27DB-BD31-4B8C-83A1-F6EECF244321}">
                <p14:modId xmlns:p14="http://schemas.microsoft.com/office/powerpoint/2010/main" val="152762724"/>
              </p:ext>
            </p:extLst>
          </p:nvPr>
        </p:nvGraphicFramePr>
        <p:xfrm>
          <a:off x="3102083" y="2835424"/>
          <a:ext cx="2065494" cy="396408"/>
        </p:xfrm>
        <a:graphic>
          <a:graphicData uri="http://schemas.openxmlformats.org/presentationml/2006/ole">
            <mc:AlternateContent xmlns:mc="http://schemas.openxmlformats.org/markup-compatibility/2006">
              <mc:Choice xmlns:v="urn:schemas-microsoft-com:vml" Requires="v">
                <p:oleObj spid="_x0000_s67864" name="Equation" r:id="rId3" imgW="1257300" imgH="241300" progId="Equation.DSMT4">
                  <p:embed/>
                </p:oleObj>
              </mc:Choice>
              <mc:Fallback>
                <p:oleObj name="Equation" r:id="rId3" imgW="1257300" imgH="241300" progId="Equation.DSMT4">
                  <p:embed/>
                  <p:pic>
                    <p:nvPicPr>
                      <p:cNvPr id="0" name="Picture 8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2083" y="2835424"/>
                        <a:ext cx="2065494" cy="396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7587" name="Object 3"/>
          <p:cNvGraphicFramePr>
            <a:graphicFrameLocks noChangeAspect="1"/>
          </p:cNvGraphicFramePr>
          <p:nvPr>
            <p:extLst>
              <p:ext uri="{D42A27DB-BD31-4B8C-83A1-F6EECF244321}">
                <p14:modId xmlns:p14="http://schemas.microsoft.com/office/powerpoint/2010/main" val="3212394693"/>
              </p:ext>
            </p:extLst>
          </p:nvPr>
        </p:nvGraphicFramePr>
        <p:xfrm>
          <a:off x="3102083" y="3587548"/>
          <a:ext cx="3056565" cy="674826"/>
        </p:xfrm>
        <a:graphic>
          <a:graphicData uri="http://schemas.openxmlformats.org/presentationml/2006/ole">
            <mc:AlternateContent xmlns:mc="http://schemas.openxmlformats.org/markup-compatibility/2006">
              <mc:Choice xmlns:v="urn:schemas-microsoft-com:vml" Requires="v">
                <p:oleObj spid="_x0000_s67865" name="Equation" r:id="rId5" imgW="1955800" imgH="431800" progId="Equation.DSMT4">
                  <p:embed/>
                </p:oleObj>
              </mc:Choice>
              <mc:Fallback>
                <p:oleObj name="Equation" r:id="rId5" imgW="1955800" imgH="431800" progId="Equation.DSMT4">
                  <p:embed/>
                  <p:pic>
                    <p:nvPicPr>
                      <p:cNvPr id="0" name="Picture 8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2083" y="3587548"/>
                        <a:ext cx="3056565" cy="674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Box 5"/>
          <p:cNvSpPr txBox="1"/>
          <p:nvPr/>
        </p:nvSpPr>
        <p:spPr>
          <a:xfrm>
            <a:off x="8409072" y="4774168"/>
            <a:ext cx="557719" cy="369332"/>
          </a:xfrm>
          <a:prstGeom prst="rect">
            <a:avLst/>
          </a:prstGeom>
          <a:noFill/>
        </p:spPr>
        <p:txBody>
          <a:bodyPr wrap="square" rtlCol="0">
            <a:spAutoFit/>
          </a:bodyPr>
          <a:lstStyle/>
          <a:p>
            <a:r>
              <a:rPr lang="ru-RU" dirty="0" smtClean="0"/>
              <a:t>19</a:t>
            </a:r>
            <a:endParaRPr lang="ru-RU"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8610" name="Object 2"/>
          <p:cNvGraphicFramePr>
            <a:graphicFrameLocks noChangeAspect="1"/>
          </p:cNvGraphicFramePr>
          <p:nvPr>
            <p:extLst>
              <p:ext uri="{D42A27DB-BD31-4B8C-83A1-F6EECF244321}">
                <p14:modId xmlns:p14="http://schemas.microsoft.com/office/powerpoint/2010/main" val="3904569868"/>
              </p:ext>
            </p:extLst>
          </p:nvPr>
        </p:nvGraphicFramePr>
        <p:xfrm>
          <a:off x="2047875" y="1126799"/>
          <a:ext cx="4849813" cy="2017712"/>
        </p:xfrm>
        <a:graphic>
          <a:graphicData uri="http://schemas.openxmlformats.org/presentationml/2006/ole">
            <mc:AlternateContent xmlns:mc="http://schemas.openxmlformats.org/markup-compatibility/2006">
              <mc:Choice xmlns:v="urn:schemas-microsoft-com:vml" Requires="v">
                <p:oleObj spid="_x0000_s68749" name="Equation" r:id="rId3" imgW="3543300" imgH="1473200" progId="Equation.DSMT4">
                  <p:embed/>
                </p:oleObj>
              </mc:Choice>
              <mc:Fallback>
                <p:oleObj name="Equation" r:id="rId3" imgW="3543300" imgH="1473200" progId="Equation.DSMT4">
                  <p:embed/>
                  <p:pic>
                    <p:nvPicPr>
                      <p:cNvPr id="0"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7875" y="1126799"/>
                        <a:ext cx="4849813" cy="2017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Box 4"/>
          <p:cNvSpPr txBox="1"/>
          <p:nvPr/>
        </p:nvSpPr>
        <p:spPr>
          <a:xfrm>
            <a:off x="356681" y="3301372"/>
            <a:ext cx="8508459" cy="786754"/>
          </a:xfrm>
          <a:prstGeom prst="rect">
            <a:avLst/>
          </a:prstGeom>
          <a:noFill/>
        </p:spPr>
        <p:txBody>
          <a:bodyPr wrap="square" rtlCol="0">
            <a:spAutoFit/>
          </a:bodyPr>
          <a:lstStyle/>
          <a:p>
            <a:pPr algn="just">
              <a:lnSpc>
                <a:spcPct val="150000"/>
              </a:lnSpc>
            </a:pPr>
            <a:r>
              <a:rPr lang="ru-RU" sz="1600" dirty="0" smtClean="0">
                <a:latin typeface="Times New Roman" pitchFamily="18" charset="0"/>
                <a:cs typeface="Times New Roman" pitchFamily="18" charset="0"/>
              </a:rPr>
              <a:t>Незаполненные столбцы в детерминантах те же, что соответствующие им в детерминанте числителя </a:t>
            </a:r>
            <a:r>
              <a:rPr lang="en-US" sz="1600" i="1" dirty="0" smtClean="0">
                <a:latin typeface="Times New Roman" pitchFamily="18" charset="0"/>
                <a:cs typeface="Times New Roman" pitchFamily="18" charset="0"/>
              </a:rPr>
              <a:t>a</a:t>
            </a:r>
            <a:r>
              <a:rPr lang="ru-RU" sz="1600" baseline="-25000" dirty="0" smtClean="0">
                <a:latin typeface="Times New Roman" pitchFamily="18" charset="0"/>
                <a:cs typeface="Times New Roman" pitchFamily="18" charset="0"/>
              </a:rPr>
              <a:t>0</a:t>
            </a:r>
            <a:r>
              <a:rPr lang="ru-RU" sz="1600" dirty="0" smtClean="0">
                <a:latin typeface="Times New Roman" pitchFamily="18" charset="0"/>
                <a:cs typeface="Times New Roman" pitchFamily="18" charset="0"/>
              </a:rPr>
              <a:t>.</a:t>
            </a:r>
            <a:endParaRPr lang="ru-RU" sz="1600" dirty="0">
              <a:latin typeface="Times New Roman" pitchFamily="18" charset="0"/>
              <a:cs typeface="Times New Roman" pitchFamily="18" charset="0"/>
            </a:endParaRPr>
          </a:p>
        </p:txBody>
      </p:sp>
      <p:sp>
        <p:nvSpPr>
          <p:cNvPr id="4" name="TextBox 3"/>
          <p:cNvSpPr txBox="1"/>
          <p:nvPr/>
        </p:nvSpPr>
        <p:spPr>
          <a:xfrm>
            <a:off x="7412477" y="1950989"/>
            <a:ext cx="674451" cy="369332"/>
          </a:xfrm>
          <a:prstGeom prst="rect">
            <a:avLst/>
          </a:prstGeom>
          <a:noFill/>
        </p:spPr>
        <p:txBody>
          <a:bodyPr wrap="square" rtlCol="0">
            <a:spAutoFit/>
          </a:bodyPr>
          <a:lstStyle/>
          <a:p>
            <a:r>
              <a:rPr lang="ru-RU" dirty="0" smtClean="0"/>
              <a:t>(10)</a:t>
            </a:r>
            <a:endParaRPr lang="ru-RU" dirty="0"/>
          </a:p>
        </p:txBody>
      </p:sp>
      <p:sp>
        <p:nvSpPr>
          <p:cNvPr id="6" name="TextBox 5"/>
          <p:cNvSpPr txBox="1"/>
          <p:nvPr/>
        </p:nvSpPr>
        <p:spPr>
          <a:xfrm>
            <a:off x="8586281" y="4786009"/>
            <a:ext cx="557719" cy="369332"/>
          </a:xfrm>
          <a:prstGeom prst="rect">
            <a:avLst/>
          </a:prstGeom>
          <a:noFill/>
        </p:spPr>
        <p:txBody>
          <a:bodyPr wrap="square" rtlCol="0">
            <a:spAutoFit/>
          </a:bodyPr>
          <a:lstStyle/>
          <a:p>
            <a:r>
              <a:rPr lang="ru-RU" dirty="0" smtClean="0"/>
              <a:t>20</a:t>
            </a:r>
            <a:endParaRPr lang="ru-RU"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6681" y="830094"/>
            <a:ext cx="8398213" cy="3293209"/>
          </a:xfrm>
          <a:prstGeom prst="rect">
            <a:avLst/>
          </a:prstGeom>
          <a:noFill/>
        </p:spPr>
        <p:txBody>
          <a:bodyPr wrap="square" rtlCol="0">
            <a:spAutoFit/>
          </a:bodyPr>
          <a:lstStyle/>
          <a:p>
            <a:r>
              <a:rPr lang="ru-RU" sz="1600" dirty="0" smtClean="0">
                <a:latin typeface="Times New Roman" pitchFamily="18" charset="0"/>
                <a:cs typeface="Times New Roman" pitchFamily="18" charset="0"/>
              </a:rPr>
              <a:t>2. </a:t>
            </a:r>
            <a:r>
              <a:rPr lang="ru-RU" sz="1600" b="1" dirty="0" smtClean="0">
                <a:latin typeface="Times New Roman" pitchFamily="18" charset="0"/>
                <a:cs typeface="Times New Roman" pitchFamily="18" charset="0"/>
              </a:rPr>
              <a:t>Экспоненциальная функция</a:t>
            </a:r>
          </a:p>
          <a:p>
            <a:endParaRPr lang="ru-RU" sz="1600" dirty="0" smtClean="0">
              <a:latin typeface="Times New Roman" pitchFamily="18" charset="0"/>
              <a:cs typeface="Times New Roman" pitchFamily="18" charset="0"/>
            </a:endParaRPr>
          </a:p>
          <a:p>
            <a:endParaRPr lang="ru-RU" sz="1600" dirty="0" smtClean="0">
              <a:latin typeface="Times New Roman" pitchFamily="18" charset="0"/>
              <a:cs typeface="Times New Roman" pitchFamily="18" charset="0"/>
            </a:endParaRPr>
          </a:p>
          <a:p>
            <a:endParaRPr lang="ru-RU" sz="1600" dirty="0" smtClean="0">
              <a:latin typeface="Times New Roman" pitchFamily="18" charset="0"/>
              <a:cs typeface="Times New Roman" pitchFamily="18" charset="0"/>
            </a:endParaRPr>
          </a:p>
          <a:p>
            <a:pPr algn="just">
              <a:lnSpc>
                <a:spcPct val="150000"/>
              </a:lnSpc>
            </a:pPr>
            <a:r>
              <a:rPr lang="ru-RU" sz="1600" dirty="0" smtClean="0">
                <a:latin typeface="Times New Roman" pitchFamily="18" charset="0"/>
                <a:cs typeface="Times New Roman" pitchFamily="18" charset="0"/>
              </a:rPr>
              <a:t>С помощью логарифмирования эта функция преобразуется к линейной</a:t>
            </a:r>
          </a:p>
          <a:p>
            <a:pPr algn="just">
              <a:lnSpc>
                <a:spcPct val="150000"/>
              </a:lnSpc>
            </a:pPr>
            <a:endParaRPr lang="ru-RU" sz="1600" dirty="0" smtClean="0">
              <a:latin typeface="Times New Roman" pitchFamily="18" charset="0"/>
              <a:cs typeface="Times New Roman" pitchFamily="18" charset="0"/>
            </a:endParaRPr>
          </a:p>
          <a:p>
            <a:pPr algn="just">
              <a:lnSpc>
                <a:spcPct val="150000"/>
              </a:lnSpc>
            </a:pPr>
            <a:endParaRPr lang="ru-RU" sz="1600" dirty="0" smtClean="0">
              <a:latin typeface="Times New Roman" pitchFamily="18" charset="0"/>
              <a:cs typeface="Times New Roman" pitchFamily="18" charset="0"/>
            </a:endParaRPr>
          </a:p>
          <a:p>
            <a:pPr algn="just">
              <a:lnSpc>
                <a:spcPct val="150000"/>
              </a:lnSpc>
            </a:pPr>
            <a:r>
              <a:rPr lang="ru-RU" sz="1600" dirty="0" smtClean="0">
                <a:latin typeface="Times New Roman" pitchFamily="18" charset="0"/>
                <a:cs typeface="Times New Roman" pitchFamily="18" charset="0"/>
              </a:rPr>
              <a:t>Здесь                              </a:t>
            </a:r>
            <a:r>
              <a:rPr lang="en-US" sz="1600" dirty="0" smtClean="0">
                <a:latin typeface="Times New Roman" pitchFamily="18" charset="0"/>
                <a:cs typeface="Times New Roman" pitchFamily="18" charset="0"/>
              </a:rPr>
              <a:t>     </a:t>
            </a:r>
            <a:r>
              <a:rPr lang="ru-RU" sz="1600" dirty="0" smtClean="0">
                <a:latin typeface="Times New Roman" pitchFamily="18" charset="0"/>
                <a:cs typeface="Times New Roman" pitchFamily="18" charset="0"/>
              </a:rPr>
              <a:t>. Параметры </a:t>
            </a:r>
            <a:r>
              <a:rPr lang="en-US" sz="1600" i="1" dirty="0" smtClean="0">
                <a:latin typeface="Times New Roman" pitchFamily="18" charset="0"/>
                <a:cs typeface="Times New Roman" pitchFamily="18" charset="0"/>
              </a:rPr>
              <a:t>a</a:t>
            </a:r>
            <a:r>
              <a:rPr lang="ru-RU" sz="1600" dirty="0" smtClean="0">
                <a:latin typeface="Times New Roman" pitchFamily="18" charset="0"/>
                <a:cs typeface="Times New Roman" pitchFamily="18" charset="0"/>
              </a:rPr>
              <a:t> и </a:t>
            </a:r>
            <a:r>
              <a:rPr lang="en-US" sz="1600" i="1" dirty="0" smtClean="0">
                <a:latin typeface="Times New Roman" pitchFamily="18" charset="0"/>
                <a:cs typeface="Times New Roman" pitchFamily="18" charset="0"/>
              </a:rPr>
              <a:t>b</a:t>
            </a:r>
            <a:r>
              <a:rPr lang="ru-RU" sz="1600" dirty="0" smtClean="0">
                <a:latin typeface="Times New Roman" pitchFamily="18" charset="0"/>
                <a:cs typeface="Times New Roman" pitchFamily="18" charset="0"/>
              </a:rPr>
              <a:t> определяют по п.4.1.  </a:t>
            </a:r>
          </a:p>
          <a:p>
            <a:pPr algn="just">
              <a:lnSpc>
                <a:spcPct val="150000"/>
              </a:lnSpc>
            </a:pPr>
            <a:r>
              <a:rPr lang="ru-RU" sz="1600" dirty="0" smtClean="0">
                <a:latin typeface="Times New Roman" pitchFamily="18" charset="0"/>
                <a:cs typeface="Times New Roman" pitchFamily="18" charset="0"/>
              </a:rPr>
              <a:t>Экспонентой выражаются важные зависимости в физике – законы релаксации, распада (</a:t>
            </a:r>
            <a:r>
              <a:rPr lang="en-US" sz="1600" dirty="0" smtClean="0">
                <a:latin typeface="Times New Roman" pitchFamily="18" charset="0"/>
                <a:cs typeface="Times New Roman" pitchFamily="18" charset="0"/>
              </a:rPr>
              <a:t>e</a:t>
            </a:r>
            <a:r>
              <a:rPr lang="en-US" sz="1600" baseline="30000" dirty="0" smtClean="0">
                <a:latin typeface="Times New Roman" pitchFamily="18" charset="0"/>
                <a:cs typeface="Times New Roman" pitchFamily="18" charset="0"/>
              </a:rPr>
              <a:t>-</a:t>
            </a:r>
            <a:r>
              <a:rPr lang="en-US" sz="1600" i="1" baseline="30000" dirty="0" smtClean="0">
                <a:latin typeface="Times New Roman" pitchFamily="18" charset="0"/>
                <a:cs typeface="Times New Roman" pitchFamily="18" charset="0"/>
              </a:rPr>
              <a:t>at</a:t>
            </a:r>
            <a:r>
              <a:rPr lang="en-US" sz="1600" dirty="0" smtClean="0">
                <a:latin typeface="Times New Roman" pitchFamily="18" charset="0"/>
                <a:cs typeface="Times New Roman" pitchFamily="18" charset="0"/>
              </a:rPr>
              <a:t>)</a:t>
            </a:r>
            <a:r>
              <a:rPr lang="ru-RU" sz="1600" dirty="0" smtClean="0">
                <a:latin typeface="Times New Roman" pitchFamily="18" charset="0"/>
                <a:cs typeface="Times New Roman" pitchFamily="18" charset="0"/>
              </a:rPr>
              <a:t>, вероятность состояния (</a:t>
            </a:r>
            <a:r>
              <a:rPr lang="en-US" sz="1600" dirty="0" smtClean="0">
                <a:latin typeface="Times New Roman" pitchFamily="18" charset="0"/>
                <a:cs typeface="Times New Roman" pitchFamily="18" charset="0"/>
              </a:rPr>
              <a:t>e</a:t>
            </a:r>
            <a:r>
              <a:rPr lang="en-US" sz="1600" baseline="30000" dirty="0" smtClean="0">
                <a:latin typeface="Times New Roman" pitchFamily="18" charset="0"/>
                <a:cs typeface="Times New Roman" pitchFamily="18" charset="0"/>
              </a:rPr>
              <a:t>-</a:t>
            </a:r>
            <a:r>
              <a:rPr lang="en-US" sz="1600" i="1" baseline="30000" dirty="0" smtClean="0">
                <a:latin typeface="Times New Roman" pitchFamily="18" charset="0"/>
                <a:cs typeface="Times New Roman" pitchFamily="18" charset="0"/>
              </a:rPr>
              <a:t>E</a:t>
            </a:r>
            <a:r>
              <a:rPr lang="en-US" sz="1600" baseline="30000" dirty="0" smtClean="0">
                <a:latin typeface="Times New Roman" pitchFamily="18" charset="0"/>
                <a:cs typeface="Times New Roman" pitchFamily="18" charset="0"/>
              </a:rPr>
              <a:t>/</a:t>
            </a:r>
            <a:r>
              <a:rPr lang="en-US" sz="1600" i="1" baseline="30000" dirty="0" err="1" smtClean="0">
                <a:latin typeface="Times New Roman" pitchFamily="18" charset="0"/>
                <a:cs typeface="Times New Roman" pitchFamily="18" charset="0"/>
              </a:rPr>
              <a:t>kT</a:t>
            </a:r>
            <a:r>
              <a:rPr lang="en-US" sz="1600" dirty="0" smtClean="0">
                <a:latin typeface="Times New Roman" pitchFamily="18" charset="0"/>
                <a:cs typeface="Times New Roman" pitchFamily="18" charset="0"/>
              </a:rPr>
              <a:t>) </a:t>
            </a:r>
            <a:r>
              <a:rPr lang="ru-RU" sz="1600" dirty="0" smtClean="0">
                <a:latin typeface="Times New Roman" pitchFamily="18" charset="0"/>
                <a:cs typeface="Times New Roman" pitchFamily="18" charset="0"/>
              </a:rPr>
              <a:t>и др.</a:t>
            </a:r>
            <a:endParaRPr lang="ru-RU" sz="1600" dirty="0">
              <a:latin typeface="Times New Roman" pitchFamily="18" charset="0"/>
              <a:cs typeface="Times New Roman" pitchFamily="18" charset="0"/>
            </a:endParaRPr>
          </a:p>
        </p:txBody>
      </p:sp>
      <p:graphicFrame>
        <p:nvGraphicFramePr>
          <p:cNvPr id="69634" name="Object 2"/>
          <p:cNvGraphicFramePr>
            <a:graphicFrameLocks noChangeAspect="1"/>
          </p:cNvGraphicFramePr>
          <p:nvPr/>
        </p:nvGraphicFramePr>
        <p:xfrm>
          <a:off x="3249899" y="1322961"/>
          <a:ext cx="1011086" cy="351682"/>
        </p:xfrm>
        <a:graphic>
          <a:graphicData uri="http://schemas.openxmlformats.org/presentationml/2006/ole">
            <mc:AlternateContent xmlns:mc="http://schemas.openxmlformats.org/markup-compatibility/2006">
              <mc:Choice xmlns:v="urn:schemas-microsoft-com:vml" Requires="v">
                <p:oleObj spid="_x0000_s70048" name="Equation" r:id="rId3" imgW="583947" imgH="203112" progId="Equation.DSMT4">
                  <p:embed/>
                </p:oleObj>
              </mc:Choice>
              <mc:Fallback>
                <p:oleObj name="Equation" r:id="rId3" imgW="583947" imgH="203112" progId="Equation.DSMT4">
                  <p:embed/>
                  <p:pic>
                    <p:nvPicPr>
                      <p:cNvPr id="0" name="Picture 1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9899" y="1322961"/>
                        <a:ext cx="1011086" cy="351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635" name="Object 3"/>
          <p:cNvGraphicFramePr>
            <a:graphicFrameLocks noChangeAspect="1"/>
          </p:cNvGraphicFramePr>
          <p:nvPr/>
        </p:nvGraphicFramePr>
        <p:xfrm>
          <a:off x="3190875" y="2200275"/>
          <a:ext cx="1154113" cy="334963"/>
        </p:xfrm>
        <a:graphic>
          <a:graphicData uri="http://schemas.openxmlformats.org/presentationml/2006/ole">
            <mc:AlternateContent xmlns:mc="http://schemas.openxmlformats.org/markup-compatibility/2006">
              <mc:Choice xmlns:v="urn:schemas-microsoft-com:vml" Requires="v">
                <p:oleObj spid="_x0000_s70049" name="Equation" r:id="rId5" imgW="698197" imgH="203112" progId="Equation.DSMT4">
                  <p:embed/>
                </p:oleObj>
              </mc:Choice>
              <mc:Fallback>
                <p:oleObj name="Equation" r:id="rId5" imgW="698197" imgH="203112" progId="Equation.DSMT4">
                  <p:embed/>
                  <p:pic>
                    <p:nvPicPr>
                      <p:cNvPr id="0" name="Picture 1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0875" y="2200275"/>
                        <a:ext cx="1154113"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636" name="Object 4"/>
          <p:cNvGraphicFramePr>
            <a:graphicFrameLocks noChangeAspect="1"/>
          </p:cNvGraphicFramePr>
          <p:nvPr>
            <p:extLst>
              <p:ext uri="{D42A27DB-BD31-4B8C-83A1-F6EECF244321}">
                <p14:modId xmlns:p14="http://schemas.microsoft.com/office/powerpoint/2010/main" val="3648456149"/>
              </p:ext>
            </p:extLst>
          </p:nvPr>
        </p:nvGraphicFramePr>
        <p:xfrm>
          <a:off x="991951" y="3005690"/>
          <a:ext cx="1666178" cy="304022"/>
        </p:xfrm>
        <a:graphic>
          <a:graphicData uri="http://schemas.openxmlformats.org/presentationml/2006/ole">
            <mc:AlternateContent xmlns:mc="http://schemas.openxmlformats.org/markup-compatibility/2006">
              <mc:Choice xmlns:v="urn:schemas-microsoft-com:vml" Requires="v">
                <p:oleObj spid="_x0000_s70050" name="Equation" r:id="rId7" imgW="1193800" imgH="228600" progId="Equation.DSMT4">
                  <p:embed/>
                </p:oleObj>
              </mc:Choice>
              <mc:Fallback>
                <p:oleObj name="Equation" r:id="rId7" imgW="1193800" imgH="228600" progId="Equation.DSMT4">
                  <p:embed/>
                  <p:pic>
                    <p:nvPicPr>
                      <p:cNvPr id="0" name="Picture 1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1951" y="3005690"/>
                        <a:ext cx="1666178" cy="3040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8586281" y="4786009"/>
            <a:ext cx="557719" cy="369332"/>
          </a:xfrm>
          <a:prstGeom prst="rect">
            <a:avLst/>
          </a:prstGeom>
          <a:noFill/>
        </p:spPr>
        <p:txBody>
          <a:bodyPr wrap="square" rtlCol="0">
            <a:spAutoFit/>
          </a:bodyPr>
          <a:lstStyle/>
          <a:p>
            <a:r>
              <a:rPr lang="ru-RU" dirty="0" smtClean="0"/>
              <a:t>21</a:t>
            </a:r>
            <a:endParaRPr lang="ru-RU"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9106" y="791183"/>
            <a:ext cx="8372273" cy="2677656"/>
          </a:xfrm>
          <a:prstGeom prst="rect">
            <a:avLst/>
          </a:prstGeom>
          <a:noFill/>
        </p:spPr>
        <p:txBody>
          <a:bodyPr wrap="square" rtlCol="0">
            <a:spAutoFit/>
          </a:bodyPr>
          <a:lstStyle/>
          <a:p>
            <a:r>
              <a:rPr lang="ru-RU" sz="1600" dirty="0" smtClean="0">
                <a:latin typeface="Times New Roman" pitchFamily="18" charset="0"/>
                <a:cs typeface="Times New Roman" pitchFamily="18" charset="0"/>
              </a:rPr>
              <a:t>3. Степенная функция</a:t>
            </a:r>
          </a:p>
          <a:p>
            <a:endParaRPr lang="ru-RU" sz="1600" dirty="0" smtClean="0">
              <a:latin typeface="Times New Roman" pitchFamily="18" charset="0"/>
              <a:cs typeface="Times New Roman" pitchFamily="18" charset="0"/>
            </a:endParaRPr>
          </a:p>
          <a:p>
            <a:endParaRPr lang="ru-RU" sz="1600" dirty="0" smtClean="0">
              <a:latin typeface="Times New Roman" pitchFamily="18" charset="0"/>
              <a:cs typeface="Times New Roman" pitchFamily="18" charset="0"/>
            </a:endParaRPr>
          </a:p>
          <a:p>
            <a:pPr>
              <a:lnSpc>
                <a:spcPct val="150000"/>
              </a:lnSpc>
            </a:pPr>
            <a:r>
              <a:rPr lang="ru-RU" sz="1600" dirty="0" smtClean="0">
                <a:latin typeface="Times New Roman" pitchFamily="18" charset="0"/>
                <a:cs typeface="Times New Roman" pitchFamily="18" charset="0"/>
              </a:rPr>
              <a:t>В логарифмических координатах график этой функции имеет вид прямой                        , где</a:t>
            </a:r>
          </a:p>
          <a:p>
            <a:pPr>
              <a:lnSpc>
                <a:spcPct val="150000"/>
              </a:lnSpc>
            </a:pPr>
            <a:r>
              <a:rPr lang="ru-RU" sz="1600" dirty="0" smtClean="0">
                <a:latin typeface="Times New Roman" pitchFamily="18" charset="0"/>
                <a:cs typeface="Times New Roman" pitchFamily="18" charset="0"/>
              </a:rPr>
              <a:t>                 и                . Формулы для параметров </a:t>
            </a:r>
            <a:r>
              <a:rPr lang="en-US" sz="1600" i="1" dirty="0" smtClean="0">
                <a:latin typeface="Times New Roman" pitchFamily="18" charset="0"/>
                <a:cs typeface="Times New Roman" pitchFamily="18" charset="0"/>
              </a:rPr>
              <a:t>a</a:t>
            </a:r>
            <a:r>
              <a:rPr lang="en-US" sz="1600" dirty="0" smtClean="0">
                <a:latin typeface="Times New Roman" pitchFamily="18" charset="0"/>
                <a:cs typeface="Times New Roman" pitchFamily="18" charset="0"/>
              </a:rPr>
              <a:t> </a:t>
            </a:r>
            <a:r>
              <a:rPr lang="ru-RU" sz="1600" dirty="0" smtClean="0">
                <a:latin typeface="Times New Roman" pitchFamily="18" charset="0"/>
                <a:cs typeface="Times New Roman" pitchFamily="18" charset="0"/>
              </a:rPr>
              <a:t>и </a:t>
            </a:r>
            <a:r>
              <a:rPr lang="en-US" sz="1600" i="1" dirty="0" smtClean="0">
                <a:latin typeface="Times New Roman" pitchFamily="18" charset="0"/>
                <a:cs typeface="Times New Roman" pitchFamily="18" charset="0"/>
              </a:rPr>
              <a:t>b</a:t>
            </a:r>
            <a:r>
              <a:rPr lang="en-US" sz="1600" dirty="0" smtClean="0">
                <a:latin typeface="Times New Roman" pitchFamily="18" charset="0"/>
                <a:cs typeface="Times New Roman" pitchFamily="18" charset="0"/>
              </a:rPr>
              <a:t> </a:t>
            </a:r>
            <a:r>
              <a:rPr lang="ru-RU" sz="1600" dirty="0" smtClean="0">
                <a:latin typeface="Times New Roman" pitchFamily="18" charset="0"/>
                <a:cs typeface="Times New Roman" pitchFamily="18" charset="0"/>
              </a:rPr>
              <a:t>получается из. п.4.1. заменой</a:t>
            </a:r>
          </a:p>
          <a:p>
            <a:pPr>
              <a:lnSpc>
                <a:spcPct val="150000"/>
              </a:lnSpc>
            </a:pPr>
            <a:r>
              <a:rPr lang="ru-RU" sz="1600" dirty="0" smtClean="0">
                <a:latin typeface="Times New Roman" pitchFamily="18" charset="0"/>
                <a:cs typeface="Times New Roman" pitchFamily="18" charset="0"/>
              </a:rPr>
              <a:t>и                   . Степенная функция в физике выражает многие связи – законы Кулона и Ньютона (</a:t>
            </a:r>
            <a:r>
              <a:rPr lang="en-US" sz="1600" dirty="0" smtClean="0">
                <a:latin typeface="Times New Roman" pitchFamily="18" charset="0"/>
                <a:cs typeface="Times New Roman" pitchFamily="18" charset="0"/>
              </a:rPr>
              <a:t>F</a:t>
            </a:r>
            <a:r>
              <a:rPr lang="en-US" sz="1600" dirty="0" smtClean="0">
                <a:latin typeface="Times New Roman"/>
                <a:cs typeface="Times New Roman"/>
              </a:rPr>
              <a:t>~r</a:t>
            </a:r>
            <a:r>
              <a:rPr lang="en-US" sz="1600" baseline="30000" dirty="0" smtClean="0">
                <a:latin typeface="Times New Roman"/>
                <a:cs typeface="Times New Roman"/>
              </a:rPr>
              <a:t>-2</a:t>
            </a:r>
            <a:r>
              <a:rPr lang="en-US" sz="1600" dirty="0" smtClean="0">
                <a:latin typeface="Times New Roman"/>
                <a:cs typeface="Times New Roman"/>
              </a:rPr>
              <a:t>)</a:t>
            </a:r>
            <a:r>
              <a:rPr lang="ru-RU" sz="1600" dirty="0" smtClean="0">
                <a:latin typeface="Times New Roman"/>
                <a:cs typeface="Times New Roman"/>
              </a:rPr>
              <a:t>,</a:t>
            </a:r>
            <a:r>
              <a:rPr lang="ru-RU" sz="1600" dirty="0" smtClean="0">
                <a:latin typeface="Times New Roman" pitchFamily="18" charset="0"/>
                <a:cs typeface="Times New Roman" pitchFamily="18" charset="0"/>
              </a:rPr>
              <a:t> уравнения газовых процессов (</a:t>
            </a:r>
            <a:r>
              <a:rPr lang="en-US" sz="1600" i="1" dirty="0" err="1" smtClean="0">
                <a:latin typeface="Times New Roman" pitchFamily="18" charset="0"/>
                <a:cs typeface="Times New Roman" pitchFamily="18" charset="0"/>
              </a:rPr>
              <a:t>p</a:t>
            </a:r>
            <a:r>
              <a:rPr lang="en-US" sz="1600" dirty="0" err="1" smtClean="0">
                <a:latin typeface="Times New Roman"/>
                <a:cs typeface="Times New Roman"/>
              </a:rPr>
              <a:t>~V</a:t>
            </a:r>
            <a:r>
              <a:rPr lang="en-US" sz="1600" baseline="30000" dirty="0" smtClean="0">
                <a:latin typeface="Times New Roman"/>
                <a:cs typeface="Times New Roman"/>
              </a:rPr>
              <a:t>-</a:t>
            </a:r>
            <a:r>
              <a:rPr lang="el-GR" sz="1600" baseline="30000" dirty="0" smtClean="0">
                <a:latin typeface="Times New Roman"/>
                <a:cs typeface="Times New Roman"/>
              </a:rPr>
              <a:t>α</a:t>
            </a:r>
            <a:r>
              <a:rPr lang="en-US" sz="1600" dirty="0" smtClean="0">
                <a:latin typeface="Times New Roman"/>
                <a:cs typeface="Times New Roman"/>
              </a:rPr>
              <a:t>), </a:t>
            </a:r>
            <a:r>
              <a:rPr lang="ru-RU" sz="1600" dirty="0" smtClean="0">
                <a:latin typeface="Times New Roman" pitchFamily="18" charset="0"/>
                <a:cs typeface="Times New Roman" pitchFamily="18" charset="0"/>
              </a:rPr>
              <a:t>различные виды энергии</a:t>
            </a:r>
            <a:r>
              <a:rPr lang="en-US" sz="1600" dirty="0" smtClean="0">
                <a:latin typeface="Times New Roman" pitchFamily="18" charset="0"/>
                <a:cs typeface="Times New Roman" pitchFamily="18" charset="0"/>
              </a:rPr>
              <a:t> (</a:t>
            </a:r>
            <a:r>
              <a:rPr lang="en-US" sz="1600" i="1" dirty="0" smtClean="0">
                <a:latin typeface="Times New Roman" pitchFamily="18" charset="0"/>
                <a:cs typeface="Times New Roman" pitchFamily="18" charset="0"/>
              </a:rPr>
              <a:t>kX</a:t>
            </a:r>
            <a:r>
              <a:rPr lang="en-US" sz="1600" baseline="30000" dirty="0" smtClean="0">
                <a:latin typeface="Times New Roman" pitchFamily="18" charset="0"/>
                <a:cs typeface="Times New Roman" pitchFamily="18" charset="0"/>
              </a:rPr>
              <a:t>2</a:t>
            </a:r>
            <a:r>
              <a:rPr lang="en-US" sz="1600" dirty="0" smtClean="0">
                <a:latin typeface="Times New Roman" pitchFamily="18" charset="0"/>
                <a:cs typeface="Times New Roman" pitchFamily="18" charset="0"/>
              </a:rPr>
              <a:t>, </a:t>
            </a:r>
            <a:r>
              <a:rPr lang="en-US" sz="1600" i="1" dirty="0" smtClean="0">
                <a:latin typeface="Times New Roman" pitchFamily="18" charset="0"/>
                <a:cs typeface="Times New Roman" pitchFamily="18" charset="0"/>
              </a:rPr>
              <a:t>LI</a:t>
            </a:r>
            <a:r>
              <a:rPr lang="en-US" sz="1600" baseline="30000" dirty="0" smtClean="0">
                <a:latin typeface="Times New Roman" pitchFamily="18" charset="0"/>
                <a:cs typeface="Times New Roman" pitchFamily="18" charset="0"/>
              </a:rPr>
              <a:t>2</a:t>
            </a:r>
            <a:r>
              <a:rPr lang="en-US" sz="1600" dirty="0" smtClean="0">
                <a:latin typeface="Times New Roman" pitchFamily="18" charset="0"/>
                <a:cs typeface="Times New Roman" pitchFamily="18" charset="0"/>
              </a:rPr>
              <a:t>, </a:t>
            </a:r>
            <a:r>
              <a:rPr lang="en-US" sz="1600" i="1" dirty="0" smtClean="0">
                <a:latin typeface="Times New Roman" pitchFamily="18" charset="0"/>
                <a:cs typeface="Times New Roman" pitchFamily="18" charset="0"/>
              </a:rPr>
              <a:t>m</a:t>
            </a:r>
            <a:r>
              <a:rPr lang="el-GR" sz="1600" i="1" dirty="0" smtClean="0">
                <a:latin typeface="Times New Roman"/>
                <a:cs typeface="Times New Roman"/>
              </a:rPr>
              <a:t>υ</a:t>
            </a:r>
            <a:r>
              <a:rPr lang="en-US" sz="1600" baseline="30000" dirty="0" smtClean="0">
                <a:latin typeface="Times New Roman"/>
                <a:cs typeface="Times New Roman"/>
              </a:rPr>
              <a:t>2</a:t>
            </a:r>
            <a:r>
              <a:rPr lang="en-US" sz="1600" dirty="0" smtClean="0">
                <a:latin typeface="Times New Roman"/>
                <a:cs typeface="Times New Roman"/>
              </a:rPr>
              <a:t>) </a:t>
            </a:r>
            <a:r>
              <a:rPr lang="ru-RU" sz="1600" dirty="0" smtClean="0">
                <a:latin typeface="Times New Roman"/>
                <a:cs typeface="Times New Roman"/>
              </a:rPr>
              <a:t>и пр.</a:t>
            </a:r>
            <a:endParaRPr lang="ru-RU" sz="1600" dirty="0">
              <a:latin typeface="Times New Roman" pitchFamily="18" charset="0"/>
              <a:cs typeface="Times New Roman" pitchFamily="18" charset="0"/>
            </a:endParaRPr>
          </a:p>
        </p:txBody>
      </p:sp>
      <p:graphicFrame>
        <p:nvGraphicFramePr>
          <p:cNvPr id="70658" name="Object 2"/>
          <p:cNvGraphicFramePr>
            <a:graphicFrameLocks noChangeAspect="1"/>
          </p:cNvGraphicFramePr>
          <p:nvPr/>
        </p:nvGraphicFramePr>
        <p:xfrm>
          <a:off x="3479487" y="1160834"/>
          <a:ext cx="906142" cy="345197"/>
        </p:xfrm>
        <a:graphic>
          <a:graphicData uri="http://schemas.openxmlformats.org/presentationml/2006/ole">
            <mc:AlternateContent xmlns:mc="http://schemas.openxmlformats.org/markup-compatibility/2006">
              <mc:Choice xmlns:v="urn:schemas-microsoft-com:vml" Requires="v">
                <p:oleObj spid="_x0000_s71486" name="Equation" r:id="rId3" imgW="533169" imgH="203112" progId="Equation.DSMT4">
                  <p:embed/>
                </p:oleObj>
              </mc:Choice>
              <mc:Fallback>
                <p:oleObj name="Equation" r:id="rId3" imgW="533169" imgH="203112" progId="Equation.DSMT4">
                  <p:embed/>
                  <p:pic>
                    <p:nvPicPr>
                      <p:cNvPr id="0" name="Picture 2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9487" y="1160834"/>
                        <a:ext cx="906142" cy="345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0659" name="Object 3"/>
          <p:cNvGraphicFramePr>
            <a:graphicFrameLocks noChangeAspect="1"/>
          </p:cNvGraphicFramePr>
          <p:nvPr>
            <p:extLst>
              <p:ext uri="{D42A27DB-BD31-4B8C-83A1-F6EECF244321}">
                <p14:modId xmlns:p14="http://schemas.microsoft.com/office/powerpoint/2010/main" val="2488813874"/>
              </p:ext>
            </p:extLst>
          </p:nvPr>
        </p:nvGraphicFramePr>
        <p:xfrm>
          <a:off x="6978380" y="1598795"/>
          <a:ext cx="1155054" cy="362370"/>
        </p:xfrm>
        <a:graphic>
          <a:graphicData uri="http://schemas.openxmlformats.org/presentationml/2006/ole">
            <mc:AlternateContent xmlns:mc="http://schemas.openxmlformats.org/markup-compatibility/2006">
              <mc:Choice xmlns:v="urn:schemas-microsoft-com:vml" Requires="v">
                <p:oleObj spid="_x0000_s71487" name="Equation" r:id="rId5" imgW="647419" imgH="203112" progId="Equation.DSMT4">
                  <p:embed/>
                </p:oleObj>
              </mc:Choice>
              <mc:Fallback>
                <p:oleObj name="Equation" r:id="rId5" imgW="647419" imgH="203112" progId="Equation.DSMT4">
                  <p:embed/>
                  <p:pic>
                    <p:nvPicPr>
                      <p:cNvPr id="0" name="Picture 2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8380" y="1598795"/>
                        <a:ext cx="1155054" cy="362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0660" name="Object 4"/>
          <p:cNvGraphicFramePr>
            <a:graphicFrameLocks noChangeAspect="1"/>
          </p:cNvGraphicFramePr>
          <p:nvPr>
            <p:extLst>
              <p:ext uri="{D42A27DB-BD31-4B8C-83A1-F6EECF244321}">
                <p14:modId xmlns:p14="http://schemas.microsoft.com/office/powerpoint/2010/main" val="1293616593"/>
              </p:ext>
            </p:extLst>
          </p:nvPr>
        </p:nvGraphicFramePr>
        <p:xfrm>
          <a:off x="512172" y="2019945"/>
          <a:ext cx="770858" cy="286831"/>
        </p:xfrm>
        <a:graphic>
          <a:graphicData uri="http://schemas.openxmlformats.org/presentationml/2006/ole">
            <mc:AlternateContent xmlns:mc="http://schemas.openxmlformats.org/markup-compatibility/2006">
              <mc:Choice xmlns:v="urn:schemas-microsoft-com:vml" Requires="v">
                <p:oleObj spid="_x0000_s71488" name="Equation" r:id="rId7" imgW="545626" imgH="203024" progId="Equation.DSMT4">
                  <p:embed/>
                </p:oleObj>
              </mc:Choice>
              <mc:Fallback>
                <p:oleObj name="Equation" r:id="rId7" imgW="545626" imgH="203024" progId="Equation.DSMT4">
                  <p:embed/>
                  <p:pic>
                    <p:nvPicPr>
                      <p:cNvPr id="0" name="Picture 2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2172" y="2019945"/>
                        <a:ext cx="770858" cy="286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0661" name="Object 5"/>
          <p:cNvGraphicFramePr>
            <a:graphicFrameLocks noChangeAspect="1"/>
          </p:cNvGraphicFramePr>
          <p:nvPr>
            <p:extLst>
              <p:ext uri="{D42A27DB-BD31-4B8C-83A1-F6EECF244321}">
                <p14:modId xmlns:p14="http://schemas.microsoft.com/office/powerpoint/2010/main" val="3603503472"/>
              </p:ext>
            </p:extLst>
          </p:nvPr>
        </p:nvGraphicFramePr>
        <p:xfrm>
          <a:off x="1535527" y="2000490"/>
          <a:ext cx="727429" cy="306286"/>
        </p:xfrm>
        <a:graphic>
          <a:graphicData uri="http://schemas.openxmlformats.org/presentationml/2006/ole">
            <mc:AlternateContent xmlns:mc="http://schemas.openxmlformats.org/markup-compatibility/2006">
              <mc:Choice xmlns:v="urn:schemas-microsoft-com:vml" Requires="v">
                <p:oleObj spid="_x0000_s71489" name="Equation" r:id="rId9" imgW="482391" imgH="203112" progId="Equation.DSMT4">
                  <p:embed/>
                </p:oleObj>
              </mc:Choice>
              <mc:Fallback>
                <p:oleObj name="Equation" r:id="rId9" imgW="482391" imgH="203112" progId="Equation.DSMT4">
                  <p:embed/>
                  <p:pic>
                    <p:nvPicPr>
                      <p:cNvPr id="0" name="Picture 23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35527" y="2000490"/>
                        <a:ext cx="727429" cy="306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0662" name="Object 6"/>
          <p:cNvGraphicFramePr>
            <a:graphicFrameLocks noChangeAspect="1"/>
          </p:cNvGraphicFramePr>
          <p:nvPr>
            <p:extLst>
              <p:ext uri="{D42A27DB-BD31-4B8C-83A1-F6EECF244321}">
                <p14:modId xmlns:p14="http://schemas.microsoft.com/office/powerpoint/2010/main" val="4044213476"/>
              </p:ext>
            </p:extLst>
          </p:nvPr>
        </p:nvGraphicFramePr>
        <p:xfrm>
          <a:off x="7690943" y="1994428"/>
          <a:ext cx="1001712" cy="323850"/>
        </p:xfrm>
        <a:graphic>
          <a:graphicData uri="http://schemas.openxmlformats.org/presentationml/2006/ole">
            <mc:AlternateContent xmlns:mc="http://schemas.openxmlformats.org/markup-compatibility/2006">
              <mc:Choice xmlns:v="urn:schemas-microsoft-com:vml" Requires="v">
                <p:oleObj spid="_x0000_s71490" name="Equation" r:id="rId11" imgW="711200" imgH="228600" progId="Equation.DSMT4">
                  <p:embed/>
                </p:oleObj>
              </mc:Choice>
              <mc:Fallback>
                <p:oleObj name="Equation" r:id="rId11" imgW="711200" imgH="228600" progId="Equation.DSMT4">
                  <p:embed/>
                  <p:pic>
                    <p:nvPicPr>
                      <p:cNvPr id="0" name="Picture 23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90943" y="1994428"/>
                        <a:ext cx="1001712"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0663" name="Object 7"/>
          <p:cNvGraphicFramePr>
            <a:graphicFrameLocks noChangeAspect="1"/>
          </p:cNvGraphicFramePr>
          <p:nvPr>
            <p:extLst>
              <p:ext uri="{D42A27DB-BD31-4B8C-83A1-F6EECF244321}">
                <p14:modId xmlns:p14="http://schemas.microsoft.com/office/powerpoint/2010/main" val="3111730519"/>
              </p:ext>
            </p:extLst>
          </p:nvPr>
        </p:nvGraphicFramePr>
        <p:xfrm>
          <a:off x="709613" y="2341559"/>
          <a:ext cx="857250" cy="323850"/>
        </p:xfrm>
        <a:graphic>
          <a:graphicData uri="http://schemas.openxmlformats.org/presentationml/2006/ole">
            <mc:AlternateContent xmlns:mc="http://schemas.openxmlformats.org/markup-compatibility/2006">
              <mc:Choice xmlns:v="urn:schemas-microsoft-com:vml" Requires="v">
                <p:oleObj spid="_x0000_s71491" name="Equation" r:id="rId13" imgW="609600" imgH="228600" progId="Equation.DSMT4">
                  <p:embed/>
                </p:oleObj>
              </mc:Choice>
              <mc:Fallback>
                <p:oleObj name="Equation" r:id="rId13" imgW="609600" imgH="228600" progId="Equation.DSMT4">
                  <p:embed/>
                  <p:pic>
                    <p:nvPicPr>
                      <p:cNvPr id="0" name="Picture 23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9613" y="2341559"/>
                        <a:ext cx="85725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TextBox 8"/>
          <p:cNvSpPr txBox="1"/>
          <p:nvPr/>
        </p:nvSpPr>
        <p:spPr>
          <a:xfrm>
            <a:off x="8586281" y="4786009"/>
            <a:ext cx="557719" cy="369332"/>
          </a:xfrm>
          <a:prstGeom prst="rect">
            <a:avLst/>
          </a:prstGeom>
          <a:noFill/>
        </p:spPr>
        <p:txBody>
          <a:bodyPr wrap="square" rtlCol="0">
            <a:spAutoFit/>
          </a:bodyPr>
          <a:lstStyle/>
          <a:p>
            <a:r>
              <a:rPr lang="ru-RU" dirty="0" smtClean="0"/>
              <a:t>22</a:t>
            </a:r>
            <a:endParaRPr lang="ru-RU"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4114" y="795130"/>
            <a:ext cx="8541026" cy="3739485"/>
          </a:xfrm>
          <a:prstGeom prst="rect">
            <a:avLst/>
          </a:prstGeom>
          <a:noFill/>
        </p:spPr>
        <p:txBody>
          <a:bodyPr wrap="square" rtlCol="0">
            <a:spAutoFit/>
          </a:bodyPr>
          <a:lstStyle/>
          <a:p>
            <a:pPr>
              <a:spcAft>
                <a:spcPts val="600"/>
              </a:spcAft>
            </a:pPr>
            <a:r>
              <a:rPr lang="ru-RU" sz="1600" b="1" dirty="0" smtClean="0">
                <a:solidFill>
                  <a:srgbClr val="FF0000"/>
                </a:solidFill>
                <a:latin typeface="Times New Roman" panose="02020603050405020304" pitchFamily="18" charset="0"/>
                <a:cs typeface="Times New Roman" panose="02020603050405020304" pitchFamily="18" charset="0"/>
              </a:rPr>
              <a:t>4.3. Обнаружение корреляционной связи между переменными величинами</a:t>
            </a:r>
          </a:p>
          <a:p>
            <a:pPr marL="342900" indent="-342900" algn="just">
              <a:lnSpc>
                <a:spcPct val="150000"/>
              </a:lnSpc>
              <a:buAutoNum type="arabicPeriod"/>
            </a:pPr>
            <a:r>
              <a:rPr lang="ru-RU" sz="1600" b="1" dirty="0" smtClean="0">
                <a:solidFill>
                  <a:srgbClr val="FF0000"/>
                </a:solidFill>
                <a:latin typeface="Times New Roman" panose="02020603050405020304" pitchFamily="18" charset="0"/>
                <a:cs typeface="Times New Roman" panose="02020603050405020304" pitchFamily="18" charset="0"/>
              </a:rPr>
              <a:t>Корреляция</a:t>
            </a:r>
            <a:r>
              <a:rPr lang="ru-RU" sz="1600" dirty="0" smtClean="0">
                <a:latin typeface="Times New Roman" panose="02020603050405020304" pitchFamily="18" charset="0"/>
                <a:cs typeface="Times New Roman" panose="02020603050405020304" pitchFamily="18" charset="0"/>
              </a:rPr>
              <a:t> – соотносительность явлений, событий, предметов. Корреляция (или статическая) связь отличается от функциональной тем, что в ней возможные последствия каких-либо событий могут быть прослежены лишь статически, в среднем. Корреляционная зависимость зачастую проявляется только как тенденции, с той или иной степенью вероятности.</a:t>
            </a:r>
          </a:p>
          <a:p>
            <a:pPr algn="just">
              <a:lnSpc>
                <a:spcPct val="150000"/>
              </a:lnSpc>
            </a:pPr>
            <a:r>
              <a:rPr lang="ru-RU" sz="1600" dirty="0" smtClean="0">
                <a:latin typeface="Times New Roman" panose="02020603050405020304" pitchFamily="18" charset="0"/>
                <a:cs typeface="Times New Roman" panose="02020603050405020304" pitchFamily="18" charset="0"/>
              </a:rPr>
              <a:t>Примеры корреляции: влажность воздуха и облачность, количество выпадших осадков и урожай, размеры и масса животного, экзаменационные оценки и действительные знания и т.д.</a:t>
            </a:r>
            <a:endParaRPr lang="en-US" sz="1600" dirty="0" smtClean="0">
              <a:latin typeface="Times New Roman" panose="02020603050405020304" pitchFamily="18" charset="0"/>
              <a:cs typeface="Times New Roman" panose="02020603050405020304" pitchFamily="18" charset="0"/>
            </a:endParaRPr>
          </a:p>
          <a:p>
            <a:pPr algn="just">
              <a:lnSpc>
                <a:spcPct val="150000"/>
              </a:lnSpc>
            </a:pPr>
            <a:r>
              <a:rPr lang="ru-RU" sz="1600" dirty="0" smtClean="0">
                <a:latin typeface="Times New Roman" panose="02020603050405020304" pitchFamily="18" charset="0"/>
                <a:cs typeface="Times New Roman" panose="02020603050405020304" pitchFamily="18" charset="0"/>
              </a:rPr>
              <a:t>2. </a:t>
            </a:r>
            <a:r>
              <a:rPr lang="ru-RU" sz="1600" b="1" dirty="0" smtClean="0">
                <a:solidFill>
                  <a:srgbClr val="FF0000"/>
                </a:solidFill>
                <a:latin typeface="Times New Roman" panose="02020603050405020304" pitchFamily="18" charset="0"/>
                <a:cs typeface="Times New Roman" panose="02020603050405020304" pitchFamily="18" charset="0"/>
              </a:rPr>
              <a:t>Обнаружить</a:t>
            </a:r>
            <a:r>
              <a:rPr lang="ru-RU" sz="1600" dirty="0" smtClean="0">
                <a:latin typeface="Times New Roman" panose="02020603050405020304" pitchFamily="18" charset="0"/>
                <a:cs typeface="Times New Roman" panose="02020603050405020304" pitchFamily="18" charset="0"/>
              </a:rPr>
              <a:t> корреляцию, статистическую связь двух величин, </a:t>
            </a:r>
            <a:r>
              <a:rPr lang="ru-RU" sz="1600" i="1" dirty="0" smtClean="0">
                <a:latin typeface="Times New Roman" panose="02020603050405020304" pitchFamily="18" charset="0"/>
                <a:cs typeface="Times New Roman" panose="02020603050405020304" pitchFamily="18" charset="0"/>
              </a:rPr>
              <a:t>Х</a:t>
            </a:r>
            <a:r>
              <a:rPr lang="ru-RU" sz="1600" dirty="0" smtClean="0">
                <a:latin typeface="Times New Roman" panose="02020603050405020304" pitchFamily="18" charset="0"/>
                <a:cs typeface="Times New Roman" panose="02020603050405020304" pitchFamily="18" charset="0"/>
              </a:rPr>
              <a:t> и </a:t>
            </a:r>
            <a:r>
              <a:rPr lang="en-US" sz="1600" i="1" dirty="0" smtClean="0">
                <a:latin typeface="Times New Roman" panose="02020603050405020304" pitchFamily="18" charset="0"/>
                <a:cs typeface="Times New Roman" panose="02020603050405020304" pitchFamily="18" charset="0"/>
              </a:rPr>
              <a:t>Y</a:t>
            </a:r>
            <a:r>
              <a:rPr lang="ru-RU" sz="1600" dirty="0" smtClean="0">
                <a:latin typeface="Times New Roman" panose="02020603050405020304" pitchFamily="18" charset="0"/>
                <a:cs typeface="Times New Roman" panose="02020603050405020304" pitchFamily="18" charset="0"/>
              </a:rPr>
              <a:t>, можно, если проследить совместную изменчивость их парных, одновременно измеренных значений </a:t>
            </a:r>
            <a:r>
              <a:rPr lang="en-US" sz="1600" i="1" dirty="0" smtClean="0">
                <a:latin typeface="Times New Roman" panose="02020603050405020304" pitchFamily="18" charset="0"/>
                <a:cs typeface="Times New Roman" panose="02020603050405020304" pitchFamily="18" charset="0"/>
              </a:rPr>
              <a:t>X</a:t>
            </a:r>
            <a:r>
              <a:rPr lang="en-US" sz="1600" i="1" baseline="-25000" dirty="0" smtClean="0">
                <a:latin typeface="Times New Roman" panose="02020603050405020304" pitchFamily="18" charset="0"/>
                <a:cs typeface="Times New Roman" panose="02020603050405020304" pitchFamily="18" charset="0"/>
              </a:rPr>
              <a:t>i</a:t>
            </a:r>
            <a:r>
              <a:rPr lang="ru-RU" sz="1600" dirty="0">
                <a:latin typeface="Times New Roman" panose="02020603050405020304" pitchFamily="18" charset="0"/>
                <a:cs typeface="Times New Roman" panose="02020603050405020304" pitchFamily="18" charset="0"/>
              </a:rPr>
              <a:t> и </a:t>
            </a:r>
            <a:r>
              <a:rPr lang="en-US" sz="1600" i="1" dirty="0" smtClean="0">
                <a:latin typeface="Times New Roman" panose="02020603050405020304" pitchFamily="18" charset="0"/>
                <a:cs typeface="Times New Roman" panose="02020603050405020304" pitchFamily="18" charset="0"/>
              </a:rPr>
              <a:t>Y</a:t>
            </a:r>
            <a:r>
              <a:rPr lang="en-US" sz="1600" i="1" baseline="-25000" dirty="0" smtClean="0">
                <a:latin typeface="Times New Roman" panose="02020603050405020304" pitchFamily="18" charset="0"/>
                <a:cs typeface="Times New Roman" panose="02020603050405020304" pitchFamily="18" charset="0"/>
              </a:rPr>
              <a:t>i</a:t>
            </a:r>
            <a:r>
              <a:rPr lang="en-US" sz="1600" dirty="0" smtClean="0">
                <a:latin typeface="Times New Roman" panose="02020603050405020304" pitchFamily="18" charset="0"/>
                <a:cs typeface="Times New Roman" panose="02020603050405020304" pitchFamily="18" charset="0"/>
              </a:rPr>
              <a:t>.</a:t>
            </a:r>
            <a:endParaRPr lang="ru-RU" sz="16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8586281" y="4786009"/>
            <a:ext cx="557719" cy="369332"/>
          </a:xfrm>
          <a:prstGeom prst="rect">
            <a:avLst/>
          </a:prstGeom>
          <a:noFill/>
        </p:spPr>
        <p:txBody>
          <a:bodyPr wrap="square" rtlCol="0">
            <a:spAutoFit/>
          </a:bodyPr>
          <a:lstStyle/>
          <a:p>
            <a:r>
              <a:rPr lang="ru-RU" dirty="0" smtClean="0"/>
              <a:t>23</a:t>
            </a:r>
            <a:endParaRPr lang="ru-RU" dirty="0"/>
          </a:p>
        </p:txBody>
      </p:sp>
    </p:spTree>
    <p:extLst>
      <p:ext uri="{BB962C8B-B14F-4D97-AF65-F5344CB8AC3E}">
        <p14:creationId xmlns:p14="http://schemas.microsoft.com/office/powerpoint/2010/main" val="27007811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2672" y="3569656"/>
            <a:ext cx="8848929" cy="1569660"/>
          </a:xfrm>
          <a:prstGeom prst="rect">
            <a:avLst/>
          </a:prstGeom>
          <a:solidFill>
            <a:schemeClr val="bg1"/>
          </a:solidFill>
        </p:spPr>
        <p:txBody>
          <a:bodyPr wrap="square" rtlCol="0">
            <a:spAutoFit/>
          </a:bodyPr>
          <a:lstStyle/>
          <a:p>
            <a:pPr indent="457200" algn="just"/>
            <a:r>
              <a:rPr lang="ru-RU" sz="1600" dirty="0" smtClean="0">
                <a:latin typeface="Times New Roman" panose="02020603050405020304" pitchFamily="18" charset="0"/>
                <a:cs typeface="Times New Roman" panose="02020603050405020304" pitchFamily="18" charset="0"/>
              </a:rPr>
              <a:t>Из рис. видно, что с возрастанием солнечной активности амплитуда магнитных бурь увеличивается. Это увеличение имеет место лишь в среднем, в отдельные же годы величины </a:t>
            </a:r>
            <a:r>
              <a:rPr lang="en-US" sz="1600" dirty="0" smtClean="0">
                <a:latin typeface="Times New Roman" panose="02020603050405020304" pitchFamily="18" charset="0"/>
                <a:cs typeface="Times New Roman" panose="02020603050405020304" pitchFamily="18" charset="0"/>
              </a:rPr>
              <a:t>W </a:t>
            </a:r>
            <a:r>
              <a:rPr lang="ru-RU" sz="1600" dirty="0" smtClean="0">
                <a:latin typeface="Times New Roman" panose="02020603050405020304" pitchFamily="18" charset="0"/>
                <a:cs typeface="Times New Roman" panose="02020603050405020304" pitchFamily="18" charset="0"/>
              </a:rPr>
              <a:t>и Н изменяются практически независимо; по крайней мере, прогнозирование одной из них по другой невозможно.  Кривая смертности М в одни периоды как будто сопутствует солнечной активности, в другие же – не проявляет никакого параллелизма и даже изменяется противоположным образом (1915 -1922 гг.)</a:t>
            </a:r>
            <a:endParaRPr lang="ru-RU" sz="1600" dirty="0">
              <a:latin typeface="Times New Roman" panose="02020603050405020304" pitchFamily="18" charset="0"/>
              <a:cs typeface="Times New Roman" panose="02020603050405020304" pitchFamily="18" charset="0"/>
            </a:endParaRPr>
          </a:p>
        </p:txBody>
      </p:sp>
      <p:pic>
        <p:nvPicPr>
          <p:cNvPr id="3" name="Рисунок 2" descr="5.png"/>
          <p:cNvPicPr>
            <a:picLocks noChangeAspect="1"/>
          </p:cNvPicPr>
          <p:nvPr/>
        </p:nvPicPr>
        <p:blipFill>
          <a:blip r:embed="rId3"/>
          <a:stretch>
            <a:fillRect/>
          </a:stretch>
        </p:blipFill>
        <p:spPr>
          <a:xfrm>
            <a:off x="382621" y="664147"/>
            <a:ext cx="5343725" cy="2899024"/>
          </a:xfrm>
          <a:prstGeom prst="rect">
            <a:avLst/>
          </a:prstGeom>
        </p:spPr>
      </p:pic>
      <p:sp>
        <p:nvSpPr>
          <p:cNvPr id="5" name="TextBox 4"/>
          <p:cNvSpPr txBox="1"/>
          <p:nvPr/>
        </p:nvSpPr>
        <p:spPr>
          <a:xfrm>
            <a:off x="5726346" y="566872"/>
            <a:ext cx="3151765" cy="3139321"/>
          </a:xfrm>
          <a:prstGeom prst="rect">
            <a:avLst/>
          </a:prstGeom>
          <a:noFill/>
        </p:spPr>
        <p:txBody>
          <a:bodyPr wrap="square" rtlCol="0">
            <a:spAutoFit/>
          </a:bodyPr>
          <a:lstStyle/>
          <a:p>
            <a:pPr algn="just"/>
            <a:r>
              <a:rPr lang="ru-RU" sz="1400" b="1" dirty="0" smtClean="0">
                <a:latin typeface="Times New Roman" pitchFamily="18" charset="0"/>
                <a:cs typeface="Times New Roman" pitchFamily="18" charset="0"/>
              </a:rPr>
              <a:t>Рис.  Годовой ход солнечной активности (числа </a:t>
            </a:r>
            <a:r>
              <a:rPr lang="en-US" sz="1400" b="1" dirty="0" smtClean="0">
                <a:latin typeface="Times New Roman" pitchFamily="18" charset="0"/>
                <a:cs typeface="Times New Roman" pitchFamily="18" charset="0"/>
              </a:rPr>
              <a:t>W)</a:t>
            </a:r>
            <a:r>
              <a:rPr lang="ru-RU" sz="1400" b="1" dirty="0" smtClean="0">
                <a:latin typeface="Times New Roman" pitchFamily="18" charset="0"/>
                <a:cs typeface="Times New Roman" pitchFamily="18" charset="0"/>
              </a:rPr>
              <a:t> магнитных бурь (амплитуда Н) и смертности в </a:t>
            </a:r>
            <a:r>
              <a:rPr lang="ru-RU" sz="1400" b="1" dirty="0" err="1" smtClean="0">
                <a:latin typeface="Times New Roman" pitchFamily="18" charset="0"/>
                <a:cs typeface="Times New Roman" pitchFamily="18" charset="0"/>
              </a:rPr>
              <a:t>Симбирской</a:t>
            </a:r>
            <a:r>
              <a:rPr lang="ru-RU" sz="1400" b="1" dirty="0" smtClean="0">
                <a:latin typeface="Times New Roman" pitchFamily="18" charset="0"/>
                <a:cs typeface="Times New Roman" pitchFamily="18" charset="0"/>
              </a:rPr>
              <a:t> губернии (М% случаев на тысячу населения)</a:t>
            </a:r>
          </a:p>
          <a:p>
            <a:pPr algn="just"/>
            <a:r>
              <a:rPr lang="ru-RU" sz="1600" dirty="0" smtClean="0">
                <a:latin typeface="Times New Roman" panose="02020603050405020304" pitchFamily="18" charset="0"/>
                <a:cs typeface="Times New Roman" panose="02020603050405020304" pitchFamily="18" charset="0"/>
              </a:rPr>
              <a:t>На рис. две нижние кривые воспроизводят данные Гринвичской обсерватории с 1875 по 1925 г. по  магнитным бурям и солнечной активности – так называемые числа </a:t>
            </a:r>
            <a:r>
              <a:rPr lang="en-US" sz="1600" dirty="0" smtClean="0">
                <a:latin typeface="Times New Roman" panose="02020603050405020304" pitchFamily="18" charset="0"/>
                <a:cs typeface="Times New Roman" panose="02020603050405020304" pitchFamily="18" charset="0"/>
              </a:rPr>
              <a:t>W </a:t>
            </a:r>
            <a:r>
              <a:rPr lang="ru-RU" sz="1600" dirty="0" err="1" smtClean="0">
                <a:latin typeface="Times New Roman" panose="02020603050405020304" pitchFamily="18" charset="0"/>
                <a:cs typeface="Times New Roman" panose="02020603050405020304" pitchFamily="18" charset="0"/>
              </a:rPr>
              <a:t>Вольфа-Вольфера</a:t>
            </a:r>
            <a:r>
              <a:rPr lang="ru-RU" sz="1600" dirty="0" smtClean="0">
                <a:latin typeface="Times New Roman" panose="02020603050405020304" pitchFamily="18" charset="0"/>
                <a:cs typeface="Times New Roman" panose="02020603050405020304" pitchFamily="18" charset="0"/>
              </a:rPr>
              <a:t>, пропорциональные числу солнечных пятен.</a:t>
            </a:r>
            <a:endParaRPr lang="ru-RU" sz="1600" dirty="0">
              <a:latin typeface="Times New Roman" pitchFamily="18" charset="0"/>
              <a:cs typeface="Times New Roman" pitchFamily="18" charset="0"/>
            </a:endParaRPr>
          </a:p>
        </p:txBody>
      </p:sp>
      <p:sp>
        <p:nvSpPr>
          <p:cNvPr id="6" name="TextBox 5"/>
          <p:cNvSpPr txBox="1"/>
          <p:nvPr/>
        </p:nvSpPr>
        <p:spPr>
          <a:xfrm>
            <a:off x="8586281" y="4786009"/>
            <a:ext cx="557719" cy="369332"/>
          </a:xfrm>
          <a:prstGeom prst="rect">
            <a:avLst/>
          </a:prstGeom>
          <a:noFill/>
        </p:spPr>
        <p:txBody>
          <a:bodyPr wrap="square" rtlCol="0">
            <a:spAutoFit/>
          </a:bodyPr>
          <a:lstStyle/>
          <a:p>
            <a:r>
              <a:rPr lang="ru-RU" dirty="0" smtClean="0"/>
              <a:t>24</a:t>
            </a:r>
            <a:endParaRPr lang="ru-RU" dirty="0"/>
          </a:p>
        </p:txBody>
      </p:sp>
    </p:spTree>
    <p:extLst>
      <p:ext uri="{BB962C8B-B14F-4D97-AF65-F5344CB8AC3E}">
        <p14:creationId xmlns:p14="http://schemas.microsoft.com/office/powerpoint/2010/main" val="28794084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3762" y="570693"/>
            <a:ext cx="5771744" cy="4524315"/>
          </a:xfrm>
          <a:prstGeom prst="rect">
            <a:avLst/>
          </a:prstGeom>
          <a:solidFill>
            <a:schemeClr val="bg1"/>
          </a:solidFill>
        </p:spPr>
        <p:txBody>
          <a:bodyPr wrap="square" rtlCol="0">
            <a:spAutoFit/>
          </a:bodyPr>
          <a:lstStyle/>
          <a:p>
            <a:pPr indent="457200" algn="just"/>
            <a:r>
              <a:rPr lang="ru-RU" sz="1600" dirty="0" smtClean="0">
                <a:latin typeface="Times New Roman" pitchFamily="18" charset="0"/>
                <a:cs typeface="Times New Roman" pitchFamily="18" charset="0"/>
              </a:rPr>
              <a:t>3. </a:t>
            </a:r>
            <a:r>
              <a:rPr lang="ru-RU" sz="1600" b="1" dirty="0" smtClean="0">
                <a:solidFill>
                  <a:srgbClr val="FF0000"/>
                </a:solidFill>
                <a:latin typeface="Times New Roman" pitchFamily="18" charset="0"/>
                <a:cs typeface="Times New Roman" pitchFamily="18" charset="0"/>
              </a:rPr>
              <a:t>Диаграмма</a:t>
            </a:r>
            <a:r>
              <a:rPr lang="ru-RU" sz="1600" dirty="0" smtClean="0">
                <a:latin typeface="Times New Roman" pitchFamily="18" charset="0"/>
                <a:cs typeface="Times New Roman" pitchFamily="18" charset="0"/>
              </a:rPr>
              <a:t> в координатах </a:t>
            </a:r>
            <a:r>
              <a:rPr lang="en-US" sz="1600" dirty="0" smtClean="0">
                <a:latin typeface="Times New Roman" pitchFamily="18" charset="0"/>
                <a:cs typeface="Times New Roman" pitchFamily="18" charset="0"/>
              </a:rPr>
              <a:t>X,Y, </a:t>
            </a:r>
            <a:r>
              <a:rPr lang="ru-RU" sz="1600" dirty="0" smtClean="0">
                <a:latin typeface="Times New Roman" pitchFamily="18" charset="0"/>
                <a:cs typeface="Times New Roman" pitchFamily="18" charset="0"/>
              </a:rPr>
              <a:t>содержащая </a:t>
            </a:r>
            <a:r>
              <a:rPr lang="en-US" sz="1600" dirty="0" smtClean="0">
                <a:latin typeface="Times New Roman" pitchFamily="18" charset="0"/>
                <a:cs typeface="Times New Roman" pitchFamily="18" charset="0"/>
              </a:rPr>
              <a:t>N </a:t>
            </a:r>
            <a:r>
              <a:rPr lang="ru-RU" sz="1600" dirty="0" smtClean="0">
                <a:latin typeface="Times New Roman" pitchFamily="18" charset="0"/>
                <a:cs typeface="Times New Roman" pitchFamily="18" charset="0"/>
              </a:rPr>
              <a:t>парных точек </a:t>
            </a:r>
            <a:r>
              <a:rPr lang="en-US" sz="1600" dirty="0" smtClean="0">
                <a:latin typeface="Times New Roman" pitchFamily="18" charset="0"/>
                <a:cs typeface="Times New Roman" pitchFamily="18" charset="0"/>
              </a:rPr>
              <a:t>X</a:t>
            </a:r>
            <a:r>
              <a:rPr lang="en-US" sz="1600" baseline="-25000" dirty="0" smtClean="0">
                <a:latin typeface="Times New Roman" pitchFamily="18" charset="0"/>
                <a:cs typeface="Times New Roman" pitchFamily="18" charset="0"/>
              </a:rPr>
              <a:t>i</a:t>
            </a:r>
            <a:r>
              <a:rPr lang="en-US" sz="1600" dirty="0" smtClean="0">
                <a:latin typeface="Times New Roman" pitchFamily="18" charset="0"/>
                <a:cs typeface="Times New Roman" pitchFamily="18" charset="0"/>
              </a:rPr>
              <a:t>, Y</a:t>
            </a:r>
            <a:r>
              <a:rPr lang="en-US" sz="1600" baseline="-25000" dirty="0" smtClean="0">
                <a:latin typeface="Times New Roman" pitchFamily="18" charset="0"/>
                <a:cs typeface="Times New Roman" pitchFamily="18" charset="0"/>
              </a:rPr>
              <a:t>i</a:t>
            </a:r>
            <a:r>
              <a:rPr lang="en-US" sz="1600" dirty="0" smtClean="0">
                <a:latin typeface="Times New Roman" pitchFamily="18" charset="0"/>
                <a:cs typeface="Times New Roman" pitchFamily="18" charset="0"/>
              </a:rPr>
              <a:t> – </a:t>
            </a:r>
            <a:r>
              <a:rPr lang="ru-RU" sz="1600" dirty="0" smtClean="0">
                <a:latin typeface="Times New Roman" pitchFamily="18" charset="0"/>
                <a:cs typeface="Times New Roman" pitchFamily="18" charset="0"/>
              </a:rPr>
              <a:t> рис. – наглядно представляет связь между переменными, как и в случае функциональной связи (п. 3.1.) </a:t>
            </a:r>
            <a:endParaRPr lang="en-US" sz="1600" dirty="0" smtClean="0">
              <a:latin typeface="Times New Roman" pitchFamily="18" charset="0"/>
              <a:cs typeface="Times New Roman" pitchFamily="18" charset="0"/>
            </a:endParaRPr>
          </a:p>
          <a:p>
            <a:pPr indent="457200" algn="just"/>
            <a:r>
              <a:rPr lang="ru-RU" sz="1600" dirty="0" smtClean="0">
                <a:latin typeface="Times New Roman" pitchFamily="18" charset="0"/>
                <a:cs typeface="Times New Roman" pitchFamily="18" charset="0"/>
              </a:rPr>
              <a:t>На диаграмме </a:t>
            </a:r>
            <a:r>
              <a:rPr lang="en-US" sz="1600" dirty="0" smtClean="0">
                <a:latin typeface="Times New Roman" pitchFamily="18" charset="0"/>
                <a:cs typeface="Times New Roman" pitchFamily="18" charset="0"/>
              </a:rPr>
              <a:t>H-W </a:t>
            </a:r>
            <a:r>
              <a:rPr lang="ru-RU" sz="1600" dirty="0" smtClean="0">
                <a:latin typeface="Times New Roman" pitchFamily="18" charset="0"/>
                <a:cs typeface="Times New Roman" pitchFamily="18" charset="0"/>
              </a:rPr>
              <a:t>обнаруживается линейная связь между числами </a:t>
            </a:r>
            <a:r>
              <a:rPr lang="en-US" sz="1600" dirty="0" smtClean="0">
                <a:latin typeface="Times New Roman" pitchFamily="18" charset="0"/>
                <a:cs typeface="Times New Roman" pitchFamily="18" charset="0"/>
              </a:rPr>
              <a:t>W</a:t>
            </a:r>
            <a:r>
              <a:rPr lang="ru-RU" sz="1600" dirty="0" smtClean="0">
                <a:latin typeface="Times New Roman" pitchFamily="18" charset="0"/>
                <a:cs typeface="Times New Roman" pitchFamily="18" charset="0"/>
              </a:rPr>
              <a:t> и амплитудой </a:t>
            </a:r>
            <a:r>
              <a:rPr lang="en-US" sz="1600" dirty="0" smtClean="0">
                <a:latin typeface="Times New Roman" pitchFamily="18" charset="0"/>
                <a:cs typeface="Times New Roman" pitchFamily="18" charset="0"/>
              </a:rPr>
              <a:t>H</a:t>
            </a:r>
            <a:r>
              <a:rPr lang="ru-RU" sz="1600" dirty="0" smtClean="0">
                <a:latin typeface="Times New Roman" pitchFamily="18" charset="0"/>
                <a:cs typeface="Times New Roman" pitchFamily="18" charset="0"/>
              </a:rPr>
              <a:t>. Прямая </a:t>
            </a:r>
            <a:r>
              <a:rPr lang="en-US" sz="1600" dirty="0" smtClean="0">
                <a:latin typeface="Times New Roman" pitchFamily="18" charset="0"/>
                <a:cs typeface="Times New Roman" pitchFamily="18" charset="0"/>
              </a:rPr>
              <a:t>H=</a:t>
            </a:r>
            <a:r>
              <a:rPr lang="en-US" sz="1600" i="1" dirty="0" err="1" smtClean="0">
                <a:latin typeface="Times New Roman" pitchFamily="18" charset="0"/>
                <a:cs typeface="Times New Roman" pitchFamily="18" charset="0"/>
              </a:rPr>
              <a:t>a</a:t>
            </a:r>
            <a:r>
              <a:rPr lang="en-US" sz="1600" dirty="0" err="1" smtClean="0">
                <a:latin typeface="Times New Roman" pitchFamily="18" charset="0"/>
                <a:cs typeface="Times New Roman" pitchFamily="18" charset="0"/>
              </a:rPr>
              <a:t>W+</a:t>
            </a:r>
            <a:r>
              <a:rPr lang="en-US" sz="1600" i="1" dirty="0" err="1" smtClean="0">
                <a:latin typeface="Times New Roman" pitchFamily="18" charset="0"/>
                <a:cs typeface="Times New Roman" pitchFamily="18" charset="0"/>
              </a:rPr>
              <a:t>b</a:t>
            </a:r>
            <a:r>
              <a:rPr lang="en-US" sz="1600" dirty="0" smtClean="0">
                <a:latin typeface="Times New Roman" pitchFamily="18" charset="0"/>
                <a:cs typeface="Times New Roman" pitchFamily="18" charset="0"/>
              </a:rPr>
              <a:t>, </a:t>
            </a:r>
            <a:r>
              <a:rPr lang="ru-RU" sz="1600" dirty="0" smtClean="0">
                <a:latin typeface="Times New Roman" pitchFamily="18" charset="0"/>
                <a:cs typeface="Times New Roman" pitchFamily="18" charset="0"/>
              </a:rPr>
              <a:t>показанная наклонной линией (точка-штрих), может быть получена тем же методом МНК, что и в п. 4.1. Можно, учитывая неизбежную приблизительность решения из-за сильного разброса точек, поступить проще: разделить совокупность точек на две равные части вертикальной линией, проходящей через среднее значение </a:t>
            </a:r>
            <a:r>
              <a:rPr lang="en-US" sz="1600" dirty="0" smtClean="0">
                <a:latin typeface="Times New Roman" pitchFamily="18" charset="0"/>
                <a:cs typeface="Times New Roman" pitchFamily="18" charset="0"/>
              </a:rPr>
              <a:t>W</a:t>
            </a:r>
            <a:r>
              <a:rPr lang="ru-RU" sz="1600" dirty="0" smtClean="0">
                <a:latin typeface="Times New Roman" pitchFamily="18" charset="0"/>
                <a:cs typeface="Times New Roman" pitchFamily="18" charset="0"/>
              </a:rPr>
              <a:t>, и соединить центры тяжести этих половинных совокупностей – это и будет искомая прямая.</a:t>
            </a:r>
          </a:p>
          <a:p>
            <a:pPr indent="457200" algn="just"/>
            <a:r>
              <a:rPr lang="ru-RU" sz="1600" dirty="0" smtClean="0">
                <a:latin typeface="Times New Roman" pitchFamily="18" charset="0"/>
                <a:cs typeface="Times New Roman" pitchFamily="18" charset="0"/>
              </a:rPr>
              <a:t>Найденную линейную связь можно использовать для прогноза магнитных бурь (хотя и с невысокой надежностью, т.к. разброс точек относительно прямой </a:t>
            </a:r>
            <a:r>
              <a:rPr lang="en-US" sz="1600" dirty="0" smtClean="0">
                <a:latin typeface="Times New Roman" pitchFamily="18" charset="0"/>
                <a:cs typeface="Times New Roman" pitchFamily="18" charset="0"/>
              </a:rPr>
              <a:t>H</a:t>
            </a:r>
            <a:r>
              <a:rPr lang="ru-RU" sz="1600" dirty="0" smtClean="0">
                <a:latin typeface="Times New Roman" pitchFamily="18" charset="0"/>
                <a:cs typeface="Times New Roman" pitchFamily="18" charset="0"/>
              </a:rPr>
              <a:t>(</a:t>
            </a:r>
            <a:r>
              <a:rPr lang="en-US" sz="1600" dirty="0" smtClean="0">
                <a:latin typeface="Times New Roman" pitchFamily="18" charset="0"/>
                <a:cs typeface="Times New Roman" pitchFamily="18" charset="0"/>
              </a:rPr>
              <a:t>W</a:t>
            </a:r>
            <a:r>
              <a:rPr lang="ru-RU" sz="1600" dirty="0" smtClean="0">
                <a:latin typeface="Times New Roman" pitchFamily="18" charset="0"/>
                <a:cs typeface="Times New Roman" pitchFamily="18" charset="0"/>
              </a:rPr>
              <a:t>) довольно велик).</a:t>
            </a:r>
          </a:p>
          <a:p>
            <a:pPr indent="457200" algn="just"/>
            <a:r>
              <a:rPr lang="ru-RU" sz="1600" dirty="0" smtClean="0">
                <a:latin typeface="Times New Roman" pitchFamily="18" charset="0"/>
                <a:cs typeface="Times New Roman" pitchFamily="18" charset="0"/>
              </a:rPr>
              <a:t>Диаграмма М-</a:t>
            </a:r>
            <a:r>
              <a:rPr lang="en-US" sz="1600" dirty="0" smtClean="0">
                <a:latin typeface="Times New Roman" pitchFamily="18" charset="0"/>
                <a:cs typeface="Times New Roman" pitchFamily="18" charset="0"/>
              </a:rPr>
              <a:t>W</a:t>
            </a:r>
            <a:r>
              <a:rPr lang="ru-RU" sz="1600" dirty="0" smtClean="0">
                <a:latin typeface="Times New Roman" pitchFamily="18" charset="0"/>
                <a:cs typeface="Times New Roman" pitchFamily="18" charset="0"/>
              </a:rPr>
              <a:t> точек «смертность - числа Вольфа» группируется вдоль прямой вида </a:t>
            </a:r>
            <a:r>
              <a:rPr lang="en-US" sz="1600" dirty="0" smtClean="0">
                <a:latin typeface="Times New Roman" pitchFamily="18" charset="0"/>
                <a:cs typeface="Times New Roman" pitchFamily="18" charset="0"/>
              </a:rPr>
              <a:t>Y=const</a:t>
            </a:r>
            <a:r>
              <a:rPr lang="ru-RU" sz="1600" dirty="0" smtClean="0">
                <a:latin typeface="Times New Roman" pitchFamily="18" charset="0"/>
                <a:cs typeface="Times New Roman" pitchFamily="18" charset="0"/>
              </a:rPr>
              <a:t>, т.е. величина М не зависит от </a:t>
            </a:r>
            <a:r>
              <a:rPr lang="en-US" sz="1600" dirty="0" smtClean="0">
                <a:latin typeface="Times New Roman" pitchFamily="18" charset="0"/>
                <a:cs typeface="Times New Roman" pitchFamily="18" charset="0"/>
              </a:rPr>
              <a:t>W</a:t>
            </a:r>
            <a:r>
              <a:rPr lang="ru-RU" sz="1600" dirty="0" smtClean="0">
                <a:latin typeface="Times New Roman" pitchFamily="18" charset="0"/>
                <a:cs typeface="Times New Roman" pitchFamily="18" charset="0"/>
              </a:rPr>
              <a:t>.</a:t>
            </a:r>
            <a:endParaRPr lang="ru-RU" sz="1600" dirty="0">
              <a:latin typeface="Times New Roman" pitchFamily="18" charset="0"/>
              <a:cs typeface="Times New Roman" pitchFamily="18" charset="0"/>
            </a:endParaRPr>
          </a:p>
        </p:txBody>
      </p:sp>
      <p:pic>
        <p:nvPicPr>
          <p:cNvPr id="5" name="Рисунок 4" descr="IMG_20210321_111717.jpg"/>
          <p:cNvPicPr>
            <a:picLocks noChangeAspect="1"/>
          </p:cNvPicPr>
          <p:nvPr/>
        </p:nvPicPr>
        <p:blipFill>
          <a:blip r:embed="rId2"/>
          <a:stretch>
            <a:fillRect/>
          </a:stretch>
        </p:blipFill>
        <p:spPr>
          <a:xfrm>
            <a:off x="5875506" y="654995"/>
            <a:ext cx="2855513" cy="3721065"/>
          </a:xfrm>
          <a:prstGeom prst="rect">
            <a:avLst/>
          </a:prstGeom>
        </p:spPr>
      </p:pic>
      <p:sp>
        <p:nvSpPr>
          <p:cNvPr id="6" name="TextBox 5"/>
          <p:cNvSpPr txBox="1"/>
          <p:nvPr/>
        </p:nvSpPr>
        <p:spPr>
          <a:xfrm>
            <a:off x="5797686" y="4376060"/>
            <a:ext cx="3106366" cy="523220"/>
          </a:xfrm>
          <a:prstGeom prst="rect">
            <a:avLst/>
          </a:prstGeom>
          <a:noFill/>
        </p:spPr>
        <p:txBody>
          <a:bodyPr wrap="square" rtlCol="0">
            <a:spAutoFit/>
          </a:bodyPr>
          <a:lstStyle/>
          <a:p>
            <a:pPr algn="ctr"/>
            <a:r>
              <a:rPr lang="ru-RU" sz="1400" b="1" dirty="0" smtClean="0">
                <a:latin typeface="Times New Roman" pitchFamily="18" charset="0"/>
                <a:cs typeface="Times New Roman" pitchFamily="18" charset="0"/>
              </a:rPr>
              <a:t>Рис. Диаграмма результатов совместных измерений </a:t>
            </a:r>
            <a:r>
              <a:rPr lang="en-US" sz="1400" b="1" dirty="0" smtClean="0">
                <a:latin typeface="Times New Roman" pitchFamily="18" charset="0"/>
                <a:cs typeface="Times New Roman" pitchFamily="18" charset="0"/>
              </a:rPr>
              <a:t>H-W </a:t>
            </a:r>
            <a:r>
              <a:rPr lang="ru-RU" sz="1400" b="1" dirty="0" smtClean="0">
                <a:latin typeface="Times New Roman" pitchFamily="18" charset="0"/>
                <a:cs typeface="Times New Roman" pitchFamily="18" charset="0"/>
              </a:rPr>
              <a:t>и </a:t>
            </a:r>
            <a:r>
              <a:rPr lang="en-US" sz="1400" b="1" dirty="0" smtClean="0">
                <a:latin typeface="Times New Roman" pitchFamily="18" charset="0"/>
                <a:cs typeface="Times New Roman" pitchFamily="18" charset="0"/>
              </a:rPr>
              <a:t>M-W</a:t>
            </a:r>
            <a:endParaRPr lang="ru-RU" sz="1400" b="1" dirty="0">
              <a:latin typeface="Times New Roman" pitchFamily="18" charset="0"/>
              <a:cs typeface="Times New Roman" pitchFamily="18" charset="0"/>
            </a:endParaRPr>
          </a:p>
        </p:txBody>
      </p:sp>
      <p:cxnSp>
        <p:nvCxnSpPr>
          <p:cNvPr id="8" name="Прямая соединительная линия 7"/>
          <p:cNvCxnSpPr/>
          <p:nvPr/>
        </p:nvCxnSpPr>
        <p:spPr>
          <a:xfrm>
            <a:off x="1102468" y="3067455"/>
            <a:ext cx="162128" cy="0"/>
          </a:xfrm>
          <a:prstGeom prst="line">
            <a:avLst/>
          </a:prstGeom>
          <a:ln>
            <a:solidFill>
              <a:srgbClr val="1802BE"/>
            </a:solidFill>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8586281" y="4786009"/>
            <a:ext cx="557719" cy="369332"/>
          </a:xfrm>
          <a:prstGeom prst="rect">
            <a:avLst/>
          </a:prstGeom>
          <a:noFill/>
        </p:spPr>
        <p:txBody>
          <a:bodyPr wrap="square" rtlCol="0">
            <a:spAutoFit/>
          </a:bodyPr>
          <a:lstStyle/>
          <a:p>
            <a:r>
              <a:rPr lang="ru-RU" dirty="0" smtClean="0"/>
              <a:t>25</a:t>
            </a:r>
            <a:endParaRPr lang="ru-RU"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5889" y="739302"/>
            <a:ext cx="8651132" cy="3785652"/>
          </a:xfrm>
          <a:prstGeom prst="rect">
            <a:avLst/>
          </a:prstGeom>
          <a:noFill/>
        </p:spPr>
        <p:txBody>
          <a:bodyPr wrap="square" rtlCol="0">
            <a:spAutoFit/>
          </a:bodyPr>
          <a:lstStyle/>
          <a:p>
            <a:pPr algn="just">
              <a:lnSpc>
                <a:spcPct val="150000"/>
              </a:lnSpc>
            </a:pPr>
            <a:r>
              <a:rPr lang="ru-RU" sz="1600" dirty="0" smtClean="0">
                <a:latin typeface="Times New Roman" pitchFamily="18" charset="0"/>
                <a:cs typeface="Times New Roman" pitchFamily="18" charset="0"/>
              </a:rPr>
              <a:t>Корреляция – есть математическое ожидание произведения отклонений </a:t>
            </a:r>
            <a:r>
              <a:rPr lang="en-US" sz="1600" dirty="0">
                <a:latin typeface="Times New Roman" pitchFamily="18" charset="0"/>
                <a:cs typeface="Times New Roman" pitchFamily="18" charset="0"/>
              </a:rPr>
              <a:t>X </a:t>
            </a:r>
            <a:r>
              <a:rPr lang="ru-RU" sz="1600" dirty="0">
                <a:latin typeface="Times New Roman" pitchFamily="18" charset="0"/>
                <a:cs typeface="Times New Roman" pitchFamily="18" charset="0"/>
              </a:rPr>
              <a:t>и </a:t>
            </a:r>
            <a:r>
              <a:rPr lang="en-US" sz="1600" dirty="0">
                <a:latin typeface="Times New Roman" pitchFamily="18" charset="0"/>
                <a:cs typeface="Times New Roman" pitchFamily="18" charset="0"/>
              </a:rPr>
              <a:t>Y</a:t>
            </a:r>
            <a:r>
              <a:rPr lang="ru-RU" sz="1600" dirty="0">
                <a:latin typeface="Times New Roman" pitchFamily="18" charset="0"/>
                <a:cs typeface="Times New Roman" pitchFamily="18" charset="0"/>
              </a:rPr>
              <a:t> </a:t>
            </a:r>
            <a:r>
              <a:rPr lang="ru-RU" sz="1600" dirty="0" smtClean="0">
                <a:latin typeface="Times New Roman" pitchFamily="18" charset="0"/>
                <a:cs typeface="Times New Roman" pitchFamily="18" charset="0"/>
              </a:rPr>
              <a:t>от их математических ожиданий:</a:t>
            </a:r>
          </a:p>
          <a:p>
            <a:pPr algn="just">
              <a:lnSpc>
                <a:spcPct val="150000"/>
              </a:lnSpc>
            </a:pPr>
            <a:endParaRPr lang="ru-RU" sz="1600" dirty="0">
              <a:latin typeface="Times New Roman" pitchFamily="18" charset="0"/>
              <a:cs typeface="Times New Roman" pitchFamily="18" charset="0"/>
            </a:endParaRPr>
          </a:p>
          <a:p>
            <a:pPr algn="just">
              <a:lnSpc>
                <a:spcPct val="150000"/>
              </a:lnSpc>
            </a:pPr>
            <a:endParaRPr lang="ru-RU" sz="1600" dirty="0" smtClean="0">
              <a:latin typeface="Times New Roman" pitchFamily="18" charset="0"/>
              <a:cs typeface="Times New Roman" pitchFamily="18" charset="0"/>
            </a:endParaRPr>
          </a:p>
          <a:p>
            <a:pPr algn="just">
              <a:lnSpc>
                <a:spcPct val="150000"/>
              </a:lnSpc>
            </a:pPr>
            <a:r>
              <a:rPr lang="ru-RU" sz="1600" dirty="0" smtClean="0">
                <a:latin typeface="Times New Roman" pitchFamily="18" charset="0"/>
                <a:cs typeface="Times New Roman" pitchFamily="18" charset="0"/>
              </a:rPr>
              <a:t>4. Количественной мерой линейной связи между </a:t>
            </a:r>
            <a:r>
              <a:rPr lang="en-US" sz="1600" dirty="0" smtClean="0">
                <a:latin typeface="Times New Roman" pitchFamily="18" charset="0"/>
                <a:cs typeface="Times New Roman" pitchFamily="18" charset="0"/>
              </a:rPr>
              <a:t>X </a:t>
            </a:r>
            <a:r>
              <a:rPr lang="ru-RU" sz="1600" dirty="0" smtClean="0">
                <a:latin typeface="Times New Roman" pitchFamily="18" charset="0"/>
                <a:cs typeface="Times New Roman" pitchFamily="18" charset="0"/>
              </a:rPr>
              <a:t>и </a:t>
            </a:r>
            <a:r>
              <a:rPr lang="en-US" sz="1600" dirty="0" smtClean="0">
                <a:latin typeface="Times New Roman" pitchFamily="18" charset="0"/>
                <a:cs typeface="Times New Roman" pitchFamily="18" charset="0"/>
              </a:rPr>
              <a:t>Y</a:t>
            </a:r>
            <a:r>
              <a:rPr lang="ru-RU" sz="1600" dirty="0" smtClean="0">
                <a:latin typeface="Times New Roman" pitchFamily="18" charset="0"/>
                <a:cs typeface="Times New Roman" pitchFamily="18" charset="0"/>
              </a:rPr>
              <a:t> служит </a:t>
            </a:r>
            <a:r>
              <a:rPr lang="ru-RU" sz="1600" b="1" dirty="0" smtClean="0">
                <a:solidFill>
                  <a:srgbClr val="FF0000"/>
                </a:solidFill>
                <a:latin typeface="Times New Roman" pitchFamily="18" charset="0"/>
                <a:cs typeface="Times New Roman" pitchFamily="18" charset="0"/>
              </a:rPr>
              <a:t>коэффициент корреляции</a:t>
            </a:r>
          </a:p>
          <a:p>
            <a:pPr algn="just">
              <a:lnSpc>
                <a:spcPct val="150000"/>
              </a:lnSpc>
            </a:pPr>
            <a:endParaRPr lang="ru-RU" sz="1600" dirty="0" smtClean="0">
              <a:latin typeface="Times New Roman" pitchFamily="18" charset="0"/>
              <a:cs typeface="Times New Roman" pitchFamily="18" charset="0"/>
            </a:endParaRPr>
          </a:p>
          <a:p>
            <a:pPr algn="just">
              <a:lnSpc>
                <a:spcPct val="150000"/>
              </a:lnSpc>
            </a:pPr>
            <a:endParaRPr lang="ru-RU" sz="1600" dirty="0" smtClean="0">
              <a:latin typeface="Times New Roman" pitchFamily="18" charset="0"/>
              <a:cs typeface="Times New Roman" pitchFamily="18" charset="0"/>
            </a:endParaRPr>
          </a:p>
          <a:p>
            <a:pPr algn="just">
              <a:lnSpc>
                <a:spcPct val="150000"/>
              </a:lnSpc>
            </a:pPr>
            <a:r>
              <a:rPr lang="ru-RU" sz="1600" dirty="0" smtClean="0">
                <a:latin typeface="Times New Roman" pitchFamily="18" charset="0"/>
                <a:cs typeface="Times New Roman" pitchFamily="18" charset="0"/>
              </a:rPr>
              <a:t>Здесь </a:t>
            </a:r>
            <a:r>
              <a:rPr lang="ru-RU" sz="1600" i="1" dirty="0" smtClean="0">
                <a:latin typeface="Times New Roman" pitchFamily="18" charset="0"/>
                <a:cs typeface="Times New Roman" pitchFamily="18" charset="0"/>
              </a:rPr>
              <a:t>а</a:t>
            </a:r>
            <a:r>
              <a:rPr lang="ru-RU" sz="1600" dirty="0" smtClean="0">
                <a:latin typeface="Times New Roman" pitchFamily="18" charset="0"/>
                <a:cs typeface="Times New Roman" pitchFamily="18" charset="0"/>
              </a:rPr>
              <a:t> – угловой коэффициент линии регрессии, </a:t>
            </a:r>
            <a:r>
              <a:rPr lang="en-US" sz="1600" dirty="0" smtClean="0">
                <a:latin typeface="Times New Roman" pitchFamily="18" charset="0"/>
                <a:cs typeface="Times New Roman" pitchFamily="18" charset="0"/>
              </a:rPr>
              <a:t>S</a:t>
            </a:r>
            <a:r>
              <a:rPr lang="en-US" sz="1600" baseline="-25000" dirty="0" smtClean="0">
                <a:latin typeface="Times New Roman" pitchFamily="18" charset="0"/>
                <a:cs typeface="Times New Roman" pitchFamily="18" charset="0"/>
              </a:rPr>
              <a:t>X</a:t>
            </a:r>
            <a:r>
              <a:rPr lang="en-US" sz="1600" dirty="0" smtClean="0">
                <a:latin typeface="Times New Roman" pitchFamily="18" charset="0"/>
                <a:cs typeface="Times New Roman" pitchFamily="18" charset="0"/>
              </a:rPr>
              <a:t> </a:t>
            </a:r>
            <a:r>
              <a:rPr lang="ru-RU" sz="1600" dirty="0" smtClean="0">
                <a:latin typeface="Times New Roman" pitchFamily="18" charset="0"/>
                <a:cs typeface="Times New Roman" pitchFamily="18" charset="0"/>
              </a:rPr>
              <a:t>и </a:t>
            </a:r>
            <a:r>
              <a:rPr lang="en-US" sz="1600" dirty="0" smtClean="0">
                <a:latin typeface="Times New Roman" pitchFamily="18" charset="0"/>
                <a:cs typeface="Times New Roman" pitchFamily="18" charset="0"/>
              </a:rPr>
              <a:t>S</a:t>
            </a:r>
            <a:r>
              <a:rPr lang="en-US" sz="1600" baseline="-25000" dirty="0" smtClean="0">
                <a:latin typeface="Times New Roman" pitchFamily="18" charset="0"/>
                <a:cs typeface="Times New Roman" pitchFamily="18" charset="0"/>
              </a:rPr>
              <a:t>Y</a:t>
            </a:r>
            <a:r>
              <a:rPr lang="en-US" sz="1600" dirty="0" smtClean="0">
                <a:latin typeface="Times New Roman" pitchFamily="18" charset="0"/>
                <a:cs typeface="Times New Roman" pitchFamily="18" charset="0"/>
              </a:rPr>
              <a:t> – </a:t>
            </a:r>
            <a:r>
              <a:rPr lang="ru-RU" sz="1600" dirty="0" smtClean="0">
                <a:latin typeface="Times New Roman" pitchFamily="18" charset="0"/>
                <a:cs typeface="Times New Roman" pitchFamily="18" charset="0"/>
              </a:rPr>
              <a:t>среднеквадратические отклонения переменных </a:t>
            </a:r>
            <a:r>
              <a:rPr lang="en-US" sz="1600" dirty="0" smtClean="0">
                <a:latin typeface="Times New Roman" pitchFamily="18" charset="0"/>
                <a:cs typeface="Times New Roman" pitchFamily="18" charset="0"/>
              </a:rPr>
              <a:t>X </a:t>
            </a:r>
            <a:r>
              <a:rPr lang="ru-RU" sz="1600" dirty="0" smtClean="0">
                <a:latin typeface="Times New Roman" pitchFamily="18" charset="0"/>
                <a:cs typeface="Times New Roman" pitchFamily="18" charset="0"/>
              </a:rPr>
              <a:t>и</a:t>
            </a:r>
            <a:r>
              <a:rPr lang="en-US" sz="1600" dirty="0" smtClean="0">
                <a:latin typeface="Times New Roman" pitchFamily="18" charset="0"/>
                <a:cs typeface="Times New Roman" pitchFamily="18" charset="0"/>
              </a:rPr>
              <a:t> Y </a:t>
            </a:r>
            <a:r>
              <a:rPr lang="ru-RU" sz="1600" dirty="0" smtClean="0">
                <a:latin typeface="Times New Roman" pitchFamily="18" charset="0"/>
                <a:cs typeface="Times New Roman" pitchFamily="18" charset="0"/>
              </a:rPr>
              <a:t>от средних значений </a:t>
            </a:r>
            <a:r>
              <a:rPr lang="en-US" sz="1600" dirty="0" smtClean="0">
                <a:latin typeface="Times New Roman" pitchFamily="18" charset="0"/>
                <a:cs typeface="Times New Roman" pitchFamily="18" charset="0"/>
              </a:rPr>
              <a:t>X </a:t>
            </a:r>
            <a:r>
              <a:rPr lang="ru-RU" sz="1600" dirty="0" smtClean="0">
                <a:latin typeface="Times New Roman" pitchFamily="18" charset="0"/>
                <a:cs typeface="Times New Roman" pitchFamily="18" charset="0"/>
              </a:rPr>
              <a:t>и </a:t>
            </a:r>
            <a:r>
              <a:rPr lang="en-US" sz="1600" dirty="0" smtClean="0">
                <a:latin typeface="Times New Roman" pitchFamily="18" charset="0"/>
                <a:cs typeface="Times New Roman" pitchFamily="18" charset="0"/>
              </a:rPr>
              <a:t>Y </a:t>
            </a:r>
            <a:r>
              <a:rPr lang="ru-RU" sz="1600" dirty="0" smtClean="0">
                <a:latin typeface="Times New Roman" pitchFamily="18" charset="0"/>
                <a:cs typeface="Times New Roman" pitchFamily="18" charset="0"/>
              </a:rPr>
              <a:t>в выборке </a:t>
            </a:r>
            <a:r>
              <a:rPr lang="en-US" sz="1600" dirty="0" smtClean="0">
                <a:latin typeface="Times New Roman" pitchFamily="18" charset="0"/>
                <a:cs typeface="Times New Roman" pitchFamily="18" charset="0"/>
              </a:rPr>
              <a:t>N </a:t>
            </a:r>
            <a:r>
              <a:rPr lang="ru-RU" sz="1600" dirty="0" smtClean="0">
                <a:latin typeface="Times New Roman" pitchFamily="18" charset="0"/>
                <a:cs typeface="Times New Roman" pitchFamily="18" charset="0"/>
              </a:rPr>
              <a:t>пар </a:t>
            </a:r>
            <a:r>
              <a:rPr lang="en-US" sz="1600" dirty="0" smtClean="0">
                <a:latin typeface="Times New Roman" pitchFamily="18" charset="0"/>
                <a:cs typeface="Times New Roman" pitchFamily="18" charset="0"/>
              </a:rPr>
              <a:t>X</a:t>
            </a:r>
            <a:r>
              <a:rPr lang="en-US" sz="1600" baseline="-25000" dirty="0" smtClean="0">
                <a:latin typeface="Times New Roman" pitchFamily="18" charset="0"/>
                <a:cs typeface="Times New Roman" pitchFamily="18" charset="0"/>
              </a:rPr>
              <a:t>i</a:t>
            </a:r>
            <a:r>
              <a:rPr lang="en-US" sz="1600" dirty="0" smtClean="0">
                <a:latin typeface="Times New Roman" pitchFamily="18" charset="0"/>
                <a:cs typeface="Times New Roman" pitchFamily="18" charset="0"/>
              </a:rPr>
              <a:t> </a:t>
            </a:r>
            <a:r>
              <a:rPr lang="ru-RU" sz="1600" dirty="0" smtClean="0">
                <a:latin typeface="Times New Roman" pitchFamily="18" charset="0"/>
                <a:cs typeface="Times New Roman" pitchFamily="18" charset="0"/>
              </a:rPr>
              <a:t>и </a:t>
            </a:r>
            <a:r>
              <a:rPr lang="en-US" sz="1600" dirty="0" smtClean="0">
                <a:latin typeface="Times New Roman" pitchFamily="18" charset="0"/>
                <a:cs typeface="Times New Roman" pitchFamily="18" charset="0"/>
              </a:rPr>
              <a:t>Y</a:t>
            </a:r>
            <a:r>
              <a:rPr lang="en-US" sz="1600" baseline="-25000" dirty="0" smtClean="0">
                <a:latin typeface="Times New Roman" pitchFamily="18" charset="0"/>
                <a:cs typeface="Times New Roman" pitchFamily="18" charset="0"/>
              </a:rPr>
              <a:t>i</a:t>
            </a:r>
            <a:r>
              <a:rPr lang="en-US" sz="1600" dirty="0" smtClean="0">
                <a:latin typeface="Times New Roman" pitchFamily="18" charset="0"/>
                <a:cs typeface="Times New Roman" pitchFamily="18" charset="0"/>
              </a:rPr>
              <a:t>.</a:t>
            </a:r>
            <a:r>
              <a:rPr lang="ru-RU" sz="1600" dirty="0" smtClean="0">
                <a:latin typeface="Times New Roman" pitchFamily="18" charset="0"/>
                <a:cs typeface="Times New Roman" pitchFamily="18" charset="0"/>
              </a:rPr>
              <a:t> На рис. выше значения </a:t>
            </a:r>
            <a:r>
              <a:rPr lang="ru-RU" sz="1600" dirty="0" smtClean="0">
                <a:latin typeface="Times New Roman"/>
                <a:cs typeface="Times New Roman"/>
              </a:rPr>
              <a:t>±</a:t>
            </a:r>
            <a:r>
              <a:rPr lang="en-US" sz="1600" dirty="0" smtClean="0">
                <a:latin typeface="Times New Roman" pitchFamily="18" charset="0"/>
                <a:cs typeface="Times New Roman" pitchFamily="18" charset="0"/>
              </a:rPr>
              <a:t>S</a:t>
            </a:r>
            <a:r>
              <a:rPr lang="en-US" sz="1600" baseline="-25000" dirty="0" smtClean="0">
                <a:latin typeface="Times New Roman" pitchFamily="18" charset="0"/>
                <a:cs typeface="Times New Roman" pitchFamily="18" charset="0"/>
              </a:rPr>
              <a:t>X</a:t>
            </a:r>
            <a:r>
              <a:rPr lang="en-US" sz="1600" dirty="0" smtClean="0">
                <a:latin typeface="Times New Roman" pitchFamily="18" charset="0"/>
                <a:cs typeface="Times New Roman" pitchFamily="18" charset="0"/>
              </a:rPr>
              <a:t> </a:t>
            </a:r>
            <a:r>
              <a:rPr lang="ru-RU" sz="1600" dirty="0" smtClean="0">
                <a:latin typeface="Times New Roman" pitchFamily="18" charset="0"/>
                <a:cs typeface="Times New Roman" pitchFamily="18" charset="0"/>
              </a:rPr>
              <a:t>и </a:t>
            </a:r>
            <a:r>
              <a:rPr lang="ru-RU" sz="1600" dirty="0" smtClean="0">
                <a:latin typeface="Times New Roman"/>
                <a:cs typeface="Times New Roman"/>
              </a:rPr>
              <a:t>±</a:t>
            </a:r>
            <a:r>
              <a:rPr lang="en-US" sz="1600" dirty="0" smtClean="0">
                <a:latin typeface="Times New Roman" pitchFamily="18" charset="0"/>
                <a:cs typeface="Times New Roman" pitchFamily="18" charset="0"/>
              </a:rPr>
              <a:t>S</a:t>
            </a:r>
            <a:r>
              <a:rPr lang="en-US" sz="1600" baseline="-25000" dirty="0" smtClean="0">
                <a:latin typeface="Times New Roman" pitchFamily="18" charset="0"/>
                <a:cs typeface="Times New Roman" pitchFamily="18" charset="0"/>
              </a:rPr>
              <a:t>Y</a:t>
            </a:r>
            <a:r>
              <a:rPr lang="en-US" sz="1600" dirty="0" smtClean="0">
                <a:latin typeface="Times New Roman" pitchFamily="18" charset="0"/>
                <a:cs typeface="Times New Roman" pitchFamily="18" charset="0"/>
              </a:rPr>
              <a:t> </a:t>
            </a:r>
            <a:r>
              <a:rPr lang="ru-RU" sz="1600" dirty="0" smtClean="0">
                <a:latin typeface="Times New Roman" pitchFamily="18" charset="0"/>
                <a:cs typeface="Times New Roman" pitchFamily="18" charset="0"/>
              </a:rPr>
              <a:t>отложены параллельно осям координат из точки </a:t>
            </a:r>
            <a:r>
              <a:rPr lang="en-US" sz="1600" dirty="0" smtClean="0">
                <a:latin typeface="Times New Roman" pitchFamily="18" charset="0"/>
                <a:cs typeface="Times New Roman" pitchFamily="18" charset="0"/>
              </a:rPr>
              <a:t>X</a:t>
            </a:r>
            <a:r>
              <a:rPr lang="ru-RU" sz="1600" dirty="0" smtClean="0">
                <a:latin typeface="Times New Roman" pitchFamily="18" charset="0"/>
                <a:cs typeface="Times New Roman" pitchFamily="18" charset="0"/>
              </a:rPr>
              <a:t>,</a:t>
            </a:r>
            <a:r>
              <a:rPr lang="en-US" sz="1600" dirty="0" smtClean="0">
                <a:latin typeface="Times New Roman" pitchFamily="18" charset="0"/>
                <a:cs typeface="Times New Roman" pitchFamily="18" charset="0"/>
              </a:rPr>
              <a:t>Y</a:t>
            </a:r>
            <a:r>
              <a:rPr lang="ru-RU" sz="1600" dirty="0" smtClean="0">
                <a:latin typeface="Times New Roman" pitchFamily="18" charset="0"/>
                <a:cs typeface="Times New Roman" pitchFamily="18" charset="0"/>
              </a:rPr>
              <a:t>.</a:t>
            </a:r>
          </a:p>
        </p:txBody>
      </p:sp>
      <p:graphicFrame>
        <p:nvGraphicFramePr>
          <p:cNvPr id="102402" name="Object 2"/>
          <p:cNvGraphicFramePr>
            <a:graphicFrameLocks noChangeAspect="1"/>
          </p:cNvGraphicFramePr>
          <p:nvPr>
            <p:extLst>
              <p:ext uri="{D42A27DB-BD31-4B8C-83A1-F6EECF244321}">
                <p14:modId xmlns:p14="http://schemas.microsoft.com/office/powerpoint/2010/main" val="3040248914"/>
              </p:ext>
            </p:extLst>
          </p:nvPr>
        </p:nvGraphicFramePr>
        <p:xfrm>
          <a:off x="3884714" y="2908642"/>
          <a:ext cx="1598444" cy="394137"/>
        </p:xfrm>
        <a:graphic>
          <a:graphicData uri="http://schemas.openxmlformats.org/presentationml/2006/ole">
            <mc:AlternateContent xmlns:mc="http://schemas.openxmlformats.org/markup-compatibility/2006">
              <mc:Choice xmlns:v="urn:schemas-microsoft-com:vml" Requires="v">
                <p:oleObj spid="_x0000_s103041" name="Equation" r:id="rId3" imgW="927100" imgH="228600" progId="Equation.DSMT4">
                  <p:embed/>
                </p:oleObj>
              </mc:Choice>
              <mc:Fallback>
                <p:oleObj name="Equation" r:id="rId3" imgW="927100" imgH="228600" progId="Equation.DSMT4">
                  <p:embed/>
                  <p:pic>
                    <p:nvPicPr>
                      <p:cNvPr id="0" name="Picture 2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4714" y="2908642"/>
                        <a:ext cx="1598444" cy="394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Box 5"/>
          <p:cNvSpPr txBox="1"/>
          <p:nvPr/>
        </p:nvSpPr>
        <p:spPr>
          <a:xfrm>
            <a:off x="6218461" y="2903963"/>
            <a:ext cx="590145" cy="369332"/>
          </a:xfrm>
          <a:prstGeom prst="rect">
            <a:avLst/>
          </a:prstGeom>
          <a:noFill/>
        </p:spPr>
        <p:txBody>
          <a:bodyPr wrap="square" rtlCol="0">
            <a:spAutoFit/>
          </a:bodyPr>
          <a:lstStyle/>
          <a:p>
            <a:r>
              <a:rPr lang="ru-RU" dirty="0" smtClean="0"/>
              <a:t>(11)</a:t>
            </a:r>
            <a:endParaRPr lang="ru-RU" dirty="0"/>
          </a:p>
        </p:txBody>
      </p:sp>
      <p:cxnSp>
        <p:nvCxnSpPr>
          <p:cNvPr id="8" name="Прямая соединительная линия 7"/>
          <p:cNvCxnSpPr/>
          <p:nvPr/>
        </p:nvCxnSpPr>
        <p:spPr>
          <a:xfrm>
            <a:off x="907915" y="3424688"/>
            <a:ext cx="162128" cy="0"/>
          </a:xfrm>
          <a:prstGeom prst="line">
            <a:avLst/>
          </a:prstGeom>
          <a:ln>
            <a:solidFill>
              <a:srgbClr val="1802BE"/>
            </a:solidFill>
          </a:ln>
        </p:spPr>
        <p:style>
          <a:lnRef idx="2">
            <a:schemeClr val="accent1"/>
          </a:lnRef>
          <a:fillRef idx="0">
            <a:schemeClr val="accent1"/>
          </a:fillRef>
          <a:effectRef idx="1">
            <a:schemeClr val="accent1"/>
          </a:effectRef>
          <a:fontRef idx="minor">
            <a:schemeClr val="tx1"/>
          </a:fontRef>
        </p:style>
      </p:cxnSp>
      <p:cxnSp>
        <p:nvCxnSpPr>
          <p:cNvPr id="9" name="Прямая соединительная линия 8"/>
          <p:cNvCxnSpPr/>
          <p:nvPr/>
        </p:nvCxnSpPr>
        <p:spPr>
          <a:xfrm>
            <a:off x="3963380" y="3753973"/>
            <a:ext cx="162128" cy="0"/>
          </a:xfrm>
          <a:prstGeom prst="line">
            <a:avLst/>
          </a:prstGeom>
          <a:ln>
            <a:solidFill>
              <a:srgbClr val="1802BE"/>
            </a:solidFill>
          </a:ln>
        </p:spPr>
        <p:style>
          <a:lnRef idx="2">
            <a:schemeClr val="accent1"/>
          </a:lnRef>
          <a:fillRef idx="0">
            <a:schemeClr val="accent1"/>
          </a:fillRef>
          <a:effectRef idx="1">
            <a:schemeClr val="accent1"/>
          </a:effectRef>
          <a:fontRef idx="minor">
            <a:schemeClr val="tx1"/>
          </a:fontRef>
        </p:style>
      </p:cxnSp>
      <p:cxnSp>
        <p:nvCxnSpPr>
          <p:cNvPr id="10" name="Прямая соединительная линия 9"/>
          <p:cNvCxnSpPr/>
          <p:nvPr/>
        </p:nvCxnSpPr>
        <p:spPr>
          <a:xfrm>
            <a:off x="4348263" y="3753973"/>
            <a:ext cx="162128" cy="0"/>
          </a:xfrm>
          <a:prstGeom prst="line">
            <a:avLst/>
          </a:prstGeom>
          <a:ln>
            <a:solidFill>
              <a:srgbClr val="1802BE"/>
            </a:solidFill>
          </a:ln>
        </p:spPr>
        <p:style>
          <a:lnRef idx="2">
            <a:schemeClr val="accent1"/>
          </a:lnRef>
          <a:fillRef idx="0">
            <a:schemeClr val="accent1"/>
          </a:fillRef>
          <a:effectRef idx="1">
            <a:schemeClr val="accent1"/>
          </a:effectRef>
          <a:fontRef idx="minor">
            <a:schemeClr val="tx1"/>
          </a:fontRef>
        </p:style>
      </p:cxnSp>
      <p:cxnSp>
        <p:nvCxnSpPr>
          <p:cNvPr id="11" name="Прямая соединительная линия 10"/>
          <p:cNvCxnSpPr/>
          <p:nvPr/>
        </p:nvCxnSpPr>
        <p:spPr>
          <a:xfrm>
            <a:off x="5483158" y="4113819"/>
            <a:ext cx="162128" cy="0"/>
          </a:xfrm>
          <a:prstGeom prst="line">
            <a:avLst/>
          </a:prstGeom>
          <a:ln>
            <a:solidFill>
              <a:srgbClr val="1802BE"/>
            </a:solidFill>
          </a:ln>
        </p:spPr>
        <p:style>
          <a:lnRef idx="2">
            <a:schemeClr val="accent1"/>
          </a:lnRef>
          <a:fillRef idx="0">
            <a:schemeClr val="accent1"/>
          </a:fillRef>
          <a:effectRef idx="1">
            <a:schemeClr val="accent1"/>
          </a:effectRef>
          <a:fontRef idx="minor">
            <a:schemeClr val="tx1"/>
          </a:fontRef>
        </p:style>
      </p:cxnSp>
      <p:cxnSp>
        <p:nvCxnSpPr>
          <p:cNvPr id="12" name="Прямая соединительная линия 11"/>
          <p:cNvCxnSpPr/>
          <p:nvPr/>
        </p:nvCxnSpPr>
        <p:spPr>
          <a:xfrm>
            <a:off x="5687438" y="4116382"/>
            <a:ext cx="162128" cy="0"/>
          </a:xfrm>
          <a:prstGeom prst="line">
            <a:avLst/>
          </a:prstGeom>
          <a:ln>
            <a:solidFill>
              <a:srgbClr val="1802BE"/>
            </a:solidFill>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8586281" y="4786009"/>
            <a:ext cx="557719" cy="369332"/>
          </a:xfrm>
          <a:prstGeom prst="rect">
            <a:avLst/>
          </a:prstGeom>
          <a:noFill/>
        </p:spPr>
        <p:txBody>
          <a:bodyPr wrap="square" rtlCol="0">
            <a:spAutoFit/>
          </a:bodyPr>
          <a:lstStyle/>
          <a:p>
            <a:r>
              <a:rPr lang="ru-RU" dirty="0" smtClean="0"/>
              <a:t>26</a:t>
            </a:r>
            <a:endParaRPr lang="ru-RU" dirty="0"/>
          </a:p>
        </p:txBody>
      </p:sp>
      <p:graphicFrame>
        <p:nvGraphicFramePr>
          <p:cNvPr id="2" name="Объект 1"/>
          <p:cNvGraphicFramePr>
            <a:graphicFrameLocks noChangeAspect="1"/>
          </p:cNvGraphicFramePr>
          <p:nvPr>
            <p:extLst>
              <p:ext uri="{D42A27DB-BD31-4B8C-83A1-F6EECF244321}">
                <p14:modId xmlns:p14="http://schemas.microsoft.com/office/powerpoint/2010/main" val="632577040"/>
              </p:ext>
            </p:extLst>
          </p:nvPr>
        </p:nvGraphicFramePr>
        <p:xfrm>
          <a:off x="2409093" y="1652304"/>
          <a:ext cx="4819650" cy="415813"/>
        </p:xfrm>
        <a:graphic>
          <a:graphicData uri="http://schemas.openxmlformats.org/presentationml/2006/ole">
            <mc:AlternateContent xmlns:mc="http://schemas.openxmlformats.org/markup-compatibility/2006">
              <mc:Choice xmlns:v="urn:schemas-microsoft-com:vml" Requires="v">
                <p:oleObj spid="_x0000_s103042" name="Equation" r:id="rId5" imgW="3238200" imgH="279360" progId="Equation.DSMT4">
                  <p:embed/>
                </p:oleObj>
              </mc:Choice>
              <mc:Fallback>
                <p:oleObj name="Equation" r:id="rId5" imgW="3238200" imgH="279360" progId="Equation.DSMT4">
                  <p:embed/>
                  <p:pic>
                    <p:nvPicPr>
                      <p:cNvPr id="0" name=""/>
                      <p:cNvPicPr/>
                      <p:nvPr/>
                    </p:nvPicPr>
                    <p:blipFill>
                      <a:blip r:embed="rId6"/>
                      <a:stretch>
                        <a:fillRect/>
                      </a:stretch>
                    </p:blipFill>
                    <p:spPr>
                      <a:xfrm>
                        <a:off x="2409093" y="1652304"/>
                        <a:ext cx="4819650" cy="415813"/>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5889" y="1012499"/>
            <a:ext cx="8651132" cy="3046988"/>
          </a:xfrm>
          <a:prstGeom prst="rect">
            <a:avLst/>
          </a:prstGeom>
          <a:noFill/>
        </p:spPr>
        <p:txBody>
          <a:bodyPr wrap="square" rtlCol="0">
            <a:spAutoFit/>
          </a:bodyPr>
          <a:lstStyle/>
          <a:p>
            <a:pPr indent="457200" algn="just">
              <a:lnSpc>
                <a:spcPct val="150000"/>
              </a:lnSpc>
            </a:pPr>
            <a:r>
              <a:rPr lang="ru-RU" sz="1600" dirty="0" smtClean="0">
                <a:latin typeface="Times New Roman" pitchFamily="18" charset="0"/>
                <a:cs typeface="Times New Roman" pitchFamily="18" charset="0"/>
              </a:rPr>
              <a:t>Величина           есть среднеквадратическое отклонение переменной                     , обусловленное  отклонением аргумента на </a:t>
            </a:r>
            <a:r>
              <a:rPr lang="en-US" sz="1600" dirty="0" smtClean="0">
                <a:latin typeface="Times New Roman" pitchFamily="18" charset="0"/>
                <a:cs typeface="Times New Roman" pitchFamily="18" charset="0"/>
              </a:rPr>
              <a:t>S</a:t>
            </a:r>
            <a:r>
              <a:rPr lang="en-US" sz="1600" baseline="-25000" dirty="0" smtClean="0">
                <a:latin typeface="Times New Roman" pitchFamily="18" charset="0"/>
                <a:cs typeface="Times New Roman" pitchFamily="18" charset="0"/>
              </a:rPr>
              <a:t>X</a:t>
            </a:r>
            <a:r>
              <a:rPr lang="ru-RU" sz="1600" dirty="0" smtClean="0">
                <a:latin typeface="Times New Roman" pitchFamily="18" charset="0"/>
                <a:cs typeface="Times New Roman" pitchFamily="18" charset="0"/>
              </a:rPr>
              <a:t>, а </a:t>
            </a:r>
            <a:r>
              <a:rPr lang="en-US" sz="1600" dirty="0" smtClean="0">
                <a:latin typeface="Times New Roman" pitchFamily="18" charset="0"/>
                <a:cs typeface="Times New Roman" pitchFamily="18" charset="0"/>
              </a:rPr>
              <a:t>S</a:t>
            </a:r>
            <a:r>
              <a:rPr lang="en-US" sz="1600" baseline="-25000" dirty="0" smtClean="0">
                <a:latin typeface="Times New Roman" pitchFamily="18" charset="0"/>
                <a:cs typeface="Times New Roman" pitchFamily="18" charset="0"/>
              </a:rPr>
              <a:t>Y</a:t>
            </a:r>
            <a:r>
              <a:rPr lang="ru-RU" sz="1600" baseline="-25000" dirty="0" smtClean="0">
                <a:latin typeface="Times New Roman" pitchFamily="18" charset="0"/>
                <a:cs typeface="Times New Roman" pitchFamily="18" charset="0"/>
              </a:rPr>
              <a:t> </a:t>
            </a:r>
            <a:r>
              <a:rPr lang="ru-RU" sz="1600" dirty="0" smtClean="0">
                <a:latin typeface="Times New Roman" pitchFamily="18" charset="0"/>
                <a:cs typeface="Times New Roman" pitchFamily="18" charset="0"/>
              </a:rPr>
              <a:t>– общее отклонение, СКО переменной </a:t>
            </a:r>
            <a:r>
              <a:rPr lang="en-US" sz="1600" dirty="0" smtClean="0">
                <a:latin typeface="Times New Roman" pitchFamily="18" charset="0"/>
                <a:cs typeface="Times New Roman" pitchFamily="18" charset="0"/>
              </a:rPr>
              <a:t>Y, </a:t>
            </a:r>
            <a:r>
              <a:rPr lang="ru-RU" sz="1600" dirty="0" smtClean="0">
                <a:latin typeface="Times New Roman" pitchFamily="18" charset="0"/>
                <a:cs typeface="Times New Roman" pitchFamily="18" charset="0"/>
              </a:rPr>
              <a:t>включающее ее «самостоятельные» отклонения и отклонения            вслед за аргументом. Т.о., </a:t>
            </a:r>
            <a:r>
              <a:rPr lang="ru-RU" sz="1600" b="1" dirty="0" smtClean="0">
                <a:latin typeface="Times New Roman" pitchFamily="18" charset="0"/>
                <a:cs typeface="Times New Roman" pitchFamily="18" charset="0"/>
              </a:rPr>
              <a:t>коэффициент корреляции </a:t>
            </a:r>
            <a:r>
              <a:rPr lang="ru-RU" sz="1600" dirty="0" smtClean="0">
                <a:latin typeface="Times New Roman" pitchFamily="18" charset="0"/>
                <a:cs typeface="Times New Roman" pitchFamily="18" charset="0"/>
              </a:rPr>
              <a:t>(11) </a:t>
            </a:r>
            <a:r>
              <a:rPr lang="ru-RU" sz="1600" b="1" dirty="0" smtClean="0">
                <a:latin typeface="Times New Roman" pitchFamily="18" charset="0"/>
                <a:cs typeface="Times New Roman" pitchFamily="18" charset="0"/>
              </a:rPr>
              <a:t>определяется отношением доли СКО </a:t>
            </a:r>
            <a:r>
              <a:rPr lang="en-US" sz="1600" b="1" dirty="0" smtClean="0">
                <a:latin typeface="Times New Roman" pitchFamily="18" charset="0"/>
                <a:cs typeface="Times New Roman" pitchFamily="18" charset="0"/>
              </a:rPr>
              <a:t>Y</a:t>
            </a:r>
            <a:r>
              <a:rPr lang="ru-RU" sz="1600" b="1" dirty="0" smtClean="0">
                <a:latin typeface="Times New Roman" pitchFamily="18" charset="0"/>
                <a:cs typeface="Times New Roman" pitchFamily="18" charset="0"/>
              </a:rPr>
              <a:t>, обусловленной линейной связью </a:t>
            </a:r>
            <a:r>
              <a:rPr lang="en-US" sz="1600" b="1" dirty="0" smtClean="0">
                <a:latin typeface="Times New Roman" pitchFamily="18" charset="0"/>
                <a:cs typeface="Times New Roman" pitchFamily="18" charset="0"/>
              </a:rPr>
              <a:t>Y</a:t>
            </a:r>
            <a:r>
              <a:rPr lang="ru-RU" sz="1600" b="1" dirty="0" smtClean="0">
                <a:latin typeface="Times New Roman" pitchFamily="18" charset="0"/>
                <a:cs typeface="Times New Roman" pitchFamily="18" charset="0"/>
              </a:rPr>
              <a:t> с </a:t>
            </a:r>
            <a:r>
              <a:rPr lang="en-US" sz="1600" b="1" dirty="0" smtClean="0">
                <a:latin typeface="Times New Roman" pitchFamily="18" charset="0"/>
                <a:cs typeface="Times New Roman" pitchFamily="18" charset="0"/>
              </a:rPr>
              <a:t>X</a:t>
            </a:r>
            <a:r>
              <a:rPr lang="ru-RU" sz="1600" b="1" dirty="0" smtClean="0">
                <a:latin typeface="Times New Roman" pitchFamily="18" charset="0"/>
                <a:cs typeface="Times New Roman" pitchFamily="18" charset="0"/>
              </a:rPr>
              <a:t>, к полному СКО переменной </a:t>
            </a:r>
            <a:r>
              <a:rPr lang="en-US" sz="1600" b="1" dirty="0" smtClean="0">
                <a:latin typeface="Times New Roman" pitchFamily="18" charset="0"/>
                <a:cs typeface="Times New Roman" pitchFamily="18" charset="0"/>
              </a:rPr>
              <a:t>Y</a:t>
            </a:r>
            <a:r>
              <a:rPr lang="ru-RU" sz="1600" dirty="0" smtClean="0">
                <a:latin typeface="Times New Roman" pitchFamily="18" charset="0"/>
                <a:cs typeface="Times New Roman" pitchFamily="18" charset="0"/>
              </a:rPr>
              <a:t>. (Нетрудно определить </a:t>
            </a:r>
            <a:r>
              <a:rPr lang="en-US" sz="1600" dirty="0" smtClean="0">
                <a:latin typeface="Times New Roman" pitchFamily="18" charset="0"/>
                <a:cs typeface="Times New Roman" pitchFamily="18" charset="0"/>
              </a:rPr>
              <a:t>R</a:t>
            </a:r>
            <a:r>
              <a:rPr lang="en-US" sz="1600" baseline="-25000" dirty="0" smtClean="0">
                <a:latin typeface="Times New Roman" pitchFamily="18" charset="0"/>
                <a:cs typeface="Times New Roman" pitchFamily="18" charset="0"/>
              </a:rPr>
              <a:t>XY</a:t>
            </a:r>
            <a:r>
              <a:rPr lang="en-US" sz="1600" dirty="0" smtClean="0">
                <a:latin typeface="Times New Roman" pitchFamily="18" charset="0"/>
                <a:cs typeface="Times New Roman" pitchFamily="18" charset="0"/>
              </a:rPr>
              <a:t> </a:t>
            </a:r>
            <a:r>
              <a:rPr lang="ru-RU" sz="1600" dirty="0" smtClean="0">
                <a:latin typeface="Times New Roman" pitchFamily="18" charset="0"/>
                <a:cs typeface="Times New Roman" pitchFamily="18" charset="0"/>
              </a:rPr>
              <a:t>геометрически, найдя </a:t>
            </a:r>
            <a:r>
              <a:rPr lang="en-US" sz="1600" dirty="0" smtClean="0">
                <a:latin typeface="Times New Roman" pitchFamily="18" charset="0"/>
                <a:cs typeface="Times New Roman" pitchFamily="18" charset="0"/>
              </a:rPr>
              <a:t>        </a:t>
            </a:r>
            <a:r>
              <a:rPr lang="ru-RU" sz="1600" dirty="0" smtClean="0">
                <a:latin typeface="Times New Roman" pitchFamily="18" charset="0"/>
                <a:cs typeface="Times New Roman" pitchFamily="18" charset="0"/>
              </a:rPr>
              <a:t>построением, как отрезок вертикали между концом горизонтали </a:t>
            </a:r>
            <a:r>
              <a:rPr lang="en-US" sz="1600" dirty="0" smtClean="0">
                <a:latin typeface="Times New Roman" pitchFamily="18" charset="0"/>
                <a:cs typeface="Times New Roman" pitchFamily="18" charset="0"/>
              </a:rPr>
              <a:t>S</a:t>
            </a:r>
            <a:r>
              <a:rPr lang="en-US" sz="1600" baseline="-25000" dirty="0" smtClean="0">
                <a:latin typeface="Times New Roman" pitchFamily="18" charset="0"/>
                <a:cs typeface="Times New Roman" pitchFamily="18" charset="0"/>
              </a:rPr>
              <a:t>X</a:t>
            </a:r>
            <a:r>
              <a:rPr lang="ru-RU" sz="1600" dirty="0" smtClean="0">
                <a:latin typeface="Times New Roman" pitchFamily="18" charset="0"/>
                <a:cs typeface="Times New Roman" pitchFamily="18" charset="0"/>
              </a:rPr>
              <a:t> и линией                      , и</a:t>
            </a:r>
            <a:r>
              <a:rPr lang="en-US" sz="1600" dirty="0" smtClean="0">
                <a:latin typeface="Times New Roman" pitchFamily="18" charset="0"/>
                <a:cs typeface="Times New Roman" pitchFamily="18" charset="0"/>
              </a:rPr>
              <a:t> </a:t>
            </a:r>
            <a:r>
              <a:rPr lang="ru-RU" sz="1600" dirty="0" smtClean="0">
                <a:latin typeface="Times New Roman" pitchFamily="18" charset="0"/>
                <a:cs typeface="Times New Roman" pitchFamily="18" charset="0"/>
              </a:rPr>
              <a:t>измерив его отношение к </a:t>
            </a:r>
            <a:r>
              <a:rPr lang="en-US" sz="1600" dirty="0" smtClean="0">
                <a:latin typeface="Times New Roman" pitchFamily="18" charset="0"/>
                <a:cs typeface="Times New Roman" pitchFamily="18" charset="0"/>
              </a:rPr>
              <a:t>S</a:t>
            </a:r>
            <a:r>
              <a:rPr lang="en-US" sz="1600" baseline="-25000" dirty="0" smtClean="0">
                <a:latin typeface="Times New Roman" pitchFamily="18" charset="0"/>
                <a:cs typeface="Times New Roman" pitchFamily="18" charset="0"/>
              </a:rPr>
              <a:t>Y</a:t>
            </a:r>
            <a:r>
              <a:rPr lang="ru-RU" sz="1600" baseline="-25000" dirty="0" smtClean="0">
                <a:latin typeface="Times New Roman" pitchFamily="18" charset="0"/>
                <a:cs typeface="Times New Roman" pitchFamily="18" charset="0"/>
              </a:rPr>
              <a:t> </a:t>
            </a:r>
            <a:r>
              <a:rPr lang="ru-RU" sz="1600" dirty="0" smtClean="0">
                <a:latin typeface="Times New Roman" pitchFamily="18" charset="0"/>
                <a:cs typeface="Times New Roman" pitchFamily="18" charset="0"/>
              </a:rPr>
              <a:t>– полувысоте «креста двух </a:t>
            </a:r>
            <a:r>
              <a:rPr lang="en-US" sz="1600" dirty="0" smtClean="0">
                <a:latin typeface="Times New Roman" pitchFamily="18" charset="0"/>
                <a:cs typeface="Times New Roman" pitchFamily="18" charset="0"/>
              </a:rPr>
              <a:t>S</a:t>
            </a:r>
            <a:r>
              <a:rPr lang="ru-RU" sz="1600" dirty="0" smtClean="0">
                <a:latin typeface="Times New Roman" pitchFamily="18" charset="0"/>
                <a:cs typeface="Times New Roman" pitchFamily="18" charset="0"/>
              </a:rPr>
              <a:t>». </a:t>
            </a:r>
          </a:p>
          <a:p>
            <a:pPr algn="just">
              <a:lnSpc>
                <a:spcPct val="150000"/>
              </a:lnSpc>
            </a:pPr>
            <a:r>
              <a:rPr lang="ru-RU" sz="1600" dirty="0" smtClean="0">
                <a:latin typeface="Times New Roman" pitchFamily="18" charset="0"/>
                <a:cs typeface="Times New Roman" pitchFamily="18" charset="0"/>
              </a:rPr>
              <a:t>Для диаграммы </a:t>
            </a:r>
            <a:r>
              <a:rPr lang="en-US" sz="1600" dirty="0" smtClean="0">
                <a:latin typeface="Times New Roman" pitchFamily="18" charset="0"/>
                <a:cs typeface="Times New Roman" pitchFamily="18" charset="0"/>
              </a:rPr>
              <a:t>H(W) </a:t>
            </a:r>
            <a:r>
              <a:rPr lang="en-US" sz="1600" dirty="0">
                <a:latin typeface="Times New Roman" pitchFamily="18" charset="0"/>
                <a:cs typeface="Times New Roman" pitchFamily="18" charset="0"/>
              </a:rPr>
              <a:t> </a:t>
            </a:r>
            <a:r>
              <a:rPr lang="en-US" sz="1600" dirty="0" smtClean="0">
                <a:latin typeface="Times New Roman" pitchFamily="18" charset="0"/>
                <a:cs typeface="Times New Roman" pitchFamily="18" charset="0"/>
              </a:rPr>
              <a:t>R</a:t>
            </a:r>
            <a:r>
              <a:rPr lang="en-US" sz="1600" baseline="-25000" dirty="0" smtClean="0">
                <a:latin typeface="Times New Roman" pitchFamily="18" charset="0"/>
                <a:cs typeface="Times New Roman" pitchFamily="18" charset="0"/>
              </a:rPr>
              <a:t>HW</a:t>
            </a:r>
            <a:r>
              <a:rPr lang="en-US" sz="1600" dirty="0" smtClean="0">
                <a:latin typeface="Times New Roman" pitchFamily="18" charset="0"/>
                <a:cs typeface="Times New Roman" pitchFamily="18" charset="0"/>
              </a:rPr>
              <a:t>=13 </a:t>
            </a:r>
            <a:r>
              <a:rPr lang="ru-RU" sz="1600" dirty="0" smtClean="0">
                <a:latin typeface="Times New Roman" pitchFamily="18" charset="0"/>
                <a:cs typeface="Times New Roman" pitchFamily="18" charset="0"/>
              </a:rPr>
              <a:t>дел/15 дел = 0,87).</a:t>
            </a:r>
          </a:p>
        </p:txBody>
      </p:sp>
      <p:graphicFrame>
        <p:nvGraphicFramePr>
          <p:cNvPr id="102403" name="Object 3"/>
          <p:cNvGraphicFramePr>
            <a:graphicFrameLocks noChangeAspect="1"/>
          </p:cNvGraphicFramePr>
          <p:nvPr>
            <p:extLst>
              <p:ext uri="{D42A27DB-BD31-4B8C-83A1-F6EECF244321}">
                <p14:modId xmlns:p14="http://schemas.microsoft.com/office/powerpoint/2010/main" val="1449641516"/>
              </p:ext>
            </p:extLst>
          </p:nvPr>
        </p:nvGraphicFramePr>
        <p:xfrm>
          <a:off x="1915267" y="1123378"/>
          <a:ext cx="398853" cy="326334"/>
        </p:xfrm>
        <a:graphic>
          <a:graphicData uri="http://schemas.openxmlformats.org/presentationml/2006/ole">
            <mc:AlternateContent xmlns:mc="http://schemas.openxmlformats.org/markup-compatibility/2006">
              <mc:Choice xmlns:v="urn:schemas-microsoft-com:vml" Requires="v">
                <p:oleObj spid="_x0000_s114930" name="Equation" r:id="rId3" imgW="279400" imgH="228600" progId="Equation.DSMT4">
                  <p:embed/>
                </p:oleObj>
              </mc:Choice>
              <mc:Fallback>
                <p:oleObj name="Equation" r:id="rId3" imgW="279400" imgH="228600" progId="Equation.DSMT4">
                  <p:embed/>
                  <p:pic>
                    <p:nvPicPr>
                      <p:cNvPr id="10240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5267" y="1123378"/>
                        <a:ext cx="398853" cy="326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04" name="Object 4"/>
          <p:cNvGraphicFramePr>
            <a:graphicFrameLocks noChangeAspect="1"/>
          </p:cNvGraphicFramePr>
          <p:nvPr>
            <p:extLst>
              <p:ext uri="{D42A27DB-BD31-4B8C-83A1-F6EECF244321}">
                <p14:modId xmlns:p14="http://schemas.microsoft.com/office/powerpoint/2010/main" val="2898394045"/>
              </p:ext>
            </p:extLst>
          </p:nvPr>
        </p:nvGraphicFramePr>
        <p:xfrm>
          <a:off x="1111642" y="3259540"/>
          <a:ext cx="1058862" cy="296862"/>
        </p:xfrm>
        <a:graphic>
          <a:graphicData uri="http://schemas.openxmlformats.org/presentationml/2006/ole">
            <mc:AlternateContent xmlns:mc="http://schemas.openxmlformats.org/markup-compatibility/2006">
              <mc:Choice xmlns:v="urn:schemas-microsoft-com:vml" Requires="v">
                <p:oleObj spid="_x0000_s114931" name="Equation" r:id="rId5" imgW="723586" imgH="203112" progId="Equation.DSMT4">
                  <p:embed/>
                </p:oleObj>
              </mc:Choice>
              <mc:Fallback>
                <p:oleObj name="Equation" r:id="rId5" imgW="723586" imgH="203112" progId="Equation.DSMT4">
                  <p:embed/>
                  <p:pic>
                    <p:nvPicPr>
                      <p:cNvPr id="102404"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1642" y="3259540"/>
                        <a:ext cx="1058862" cy="29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05" name="Object 5"/>
          <p:cNvGraphicFramePr>
            <a:graphicFrameLocks noChangeAspect="1"/>
          </p:cNvGraphicFramePr>
          <p:nvPr>
            <p:extLst>
              <p:ext uri="{D42A27DB-BD31-4B8C-83A1-F6EECF244321}">
                <p14:modId xmlns:p14="http://schemas.microsoft.com/office/powerpoint/2010/main" val="1981422717"/>
              </p:ext>
            </p:extLst>
          </p:nvPr>
        </p:nvGraphicFramePr>
        <p:xfrm>
          <a:off x="2314120" y="2934102"/>
          <a:ext cx="400050" cy="325438"/>
        </p:xfrm>
        <a:graphic>
          <a:graphicData uri="http://schemas.openxmlformats.org/presentationml/2006/ole">
            <mc:AlternateContent xmlns:mc="http://schemas.openxmlformats.org/markup-compatibility/2006">
              <mc:Choice xmlns:v="urn:schemas-microsoft-com:vml" Requires="v">
                <p:oleObj spid="_x0000_s114932" name="Equation" r:id="rId7" imgW="279400" imgH="228600" progId="Equation.DSMT4">
                  <p:embed/>
                </p:oleObj>
              </mc:Choice>
              <mc:Fallback>
                <p:oleObj name="Equation" r:id="rId7" imgW="279400" imgH="228600" progId="Equation.DSMT4">
                  <p:embed/>
                  <p:pic>
                    <p:nvPicPr>
                      <p:cNvPr id="102405"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4120" y="2934102"/>
                        <a:ext cx="400050" cy="32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06" name="Object 6"/>
          <p:cNvGraphicFramePr>
            <a:graphicFrameLocks noChangeAspect="1"/>
          </p:cNvGraphicFramePr>
          <p:nvPr>
            <p:extLst>
              <p:ext uri="{D42A27DB-BD31-4B8C-83A1-F6EECF244321}">
                <p14:modId xmlns:p14="http://schemas.microsoft.com/office/powerpoint/2010/main" val="4257991854"/>
              </p:ext>
            </p:extLst>
          </p:nvPr>
        </p:nvGraphicFramePr>
        <p:xfrm>
          <a:off x="5985751" y="1838323"/>
          <a:ext cx="400050" cy="325437"/>
        </p:xfrm>
        <a:graphic>
          <a:graphicData uri="http://schemas.openxmlformats.org/presentationml/2006/ole">
            <mc:AlternateContent xmlns:mc="http://schemas.openxmlformats.org/markup-compatibility/2006">
              <mc:Choice xmlns:v="urn:schemas-microsoft-com:vml" Requires="v">
                <p:oleObj spid="_x0000_s114933" name="Equation" r:id="rId8" imgW="279400" imgH="228600" progId="Equation.DSMT4">
                  <p:embed/>
                </p:oleObj>
              </mc:Choice>
              <mc:Fallback>
                <p:oleObj name="Equation" r:id="rId8" imgW="279400" imgH="228600" progId="Equation.DSMT4">
                  <p:embed/>
                  <p:pic>
                    <p:nvPicPr>
                      <p:cNvPr id="102406"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5751" y="1838323"/>
                        <a:ext cx="400050" cy="325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07" name="Object 7"/>
          <p:cNvGraphicFramePr>
            <a:graphicFrameLocks noChangeAspect="1"/>
          </p:cNvGraphicFramePr>
          <p:nvPr>
            <p:extLst>
              <p:ext uri="{D42A27DB-BD31-4B8C-83A1-F6EECF244321}">
                <p14:modId xmlns:p14="http://schemas.microsoft.com/office/powerpoint/2010/main" val="1400907455"/>
              </p:ext>
            </p:extLst>
          </p:nvPr>
        </p:nvGraphicFramePr>
        <p:xfrm>
          <a:off x="7616571" y="1067520"/>
          <a:ext cx="1058862" cy="296862"/>
        </p:xfrm>
        <a:graphic>
          <a:graphicData uri="http://schemas.openxmlformats.org/presentationml/2006/ole">
            <mc:AlternateContent xmlns:mc="http://schemas.openxmlformats.org/markup-compatibility/2006">
              <mc:Choice xmlns:v="urn:schemas-microsoft-com:vml" Requires="v">
                <p:oleObj spid="_x0000_s114934" name="Equation" r:id="rId9" imgW="723586" imgH="203112" progId="Equation.DSMT4">
                  <p:embed/>
                </p:oleObj>
              </mc:Choice>
              <mc:Fallback>
                <p:oleObj name="Equation" r:id="rId9" imgW="723586" imgH="203112" progId="Equation.DSMT4">
                  <p:embed/>
                  <p:pic>
                    <p:nvPicPr>
                      <p:cNvPr id="102407"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16571" y="1067520"/>
                        <a:ext cx="1058862" cy="29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 name="TextBox 17"/>
          <p:cNvSpPr txBox="1"/>
          <p:nvPr/>
        </p:nvSpPr>
        <p:spPr>
          <a:xfrm>
            <a:off x="8586281" y="4786009"/>
            <a:ext cx="557719" cy="369332"/>
          </a:xfrm>
          <a:prstGeom prst="rect">
            <a:avLst/>
          </a:prstGeom>
          <a:noFill/>
        </p:spPr>
        <p:txBody>
          <a:bodyPr wrap="square" rtlCol="0">
            <a:spAutoFit/>
          </a:bodyPr>
          <a:lstStyle/>
          <a:p>
            <a:r>
              <a:rPr lang="ru-RU" dirty="0" smtClean="0"/>
              <a:t>27</a:t>
            </a:r>
            <a:endParaRPr lang="ru-RU" dirty="0"/>
          </a:p>
        </p:txBody>
      </p:sp>
    </p:spTree>
    <p:extLst>
      <p:ext uri="{BB962C8B-B14F-4D97-AF65-F5344CB8AC3E}">
        <p14:creationId xmlns:p14="http://schemas.microsoft.com/office/powerpoint/2010/main" val="27762655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вал 3"/>
          <p:cNvSpPr/>
          <p:nvPr/>
        </p:nvSpPr>
        <p:spPr>
          <a:xfrm>
            <a:off x="3551611" y="2528572"/>
            <a:ext cx="1629012" cy="47707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400" dirty="0" smtClean="0"/>
              <a:t>ИЗМЕРЕНИЯ</a:t>
            </a:r>
            <a:endParaRPr lang="ru-RU" sz="1400" dirty="0"/>
          </a:p>
        </p:txBody>
      </p:sp>
      <p:cxnSp>
        <p:nvCxnSpPr>
          <p:cNvPr id="5" name="Прямая со стрелкой 4"/>
          <p:cNvCxnSpPr>
            <a:stCxn id="4" idx="7"/>
          </p:cNvCxnSpPr>
          <p:nvPr/>
        </p:nvCxnSpPr>
        <p:spPr>
          <a:xfrm flipV="1">
            <a:off x="4942060" y="1570385"/>
            <a:ext cx="723242" cy="10280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Прямоугольник 5"/>
          <p:cNvSpPr/>
          <p:nvPr/>
        </p:nvSpPr>
        <p:spPr>
          <a:xfrm>
            <a:off x="5665302" y="1278836"/>
            <a:ext cx="1669774" cy="583096"/>
          </a:xfrm>
          <a:prstGeom prst="rect">
            <a:avLst/>
          </a:prstGeom>
          <a:gradFill>
            <a:gsLst>
              <a:gs pos="0">
                <a:schemeClr val="bg2"/>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400" dirty="0">
                <a:solidFill>
                  <a:schemeClr val="accent1"/>
                </a:solidFill>
              </a:rPr>
              <a:t>По физическому характеру явлений</a:t>
            </a:r>
          </a:p>
        </p:txBody>
      </p:sp>
      <p:cxnSp>
        <p:nvCxnSpPr>
          <p:cNvPr id="7" name="Прямая со стрелкой 6"/>
          <p:cNvCxnSpPr>
            <a:stCxn id="6" idx="0"/>
            <a:endCxn id="8" idx="2"/>
          </p:cNvCxnSpPr>
          <p:nvPr/>
        </p:nvCxnSpPr>
        <p:spPr>
          <a:xfrm flipV="1">
            <a:off x="6500189" y="1044324"/>
            <a:ext cx="278292" cy="2345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Прямоугольник 7"/>
          <p:cNvSpPr/>
          <p:nvPr/>
        </p:nvSpPr>
        <p:spPr>
          <a:xfrm>
            <a:off x="6095994" y="644165"/>
            <a:ext cx="1364974" cy="400159"/>
          </a:xfrm>
          <a:prstGeom prst="rect">
            <a:avLst/>
          </a:prstGeom>
          <a:gradFill>
            <a:gsLst>
              <a:gs pos="0">
                <a:schemeClr val="bg2"/>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200" dirty="0">
                <a:solidFill>
                  <a:schemeClr val="accent1"/>
                </a:solidFill>
              </a:rPr>
              <a:t>механические</a:t>
            </a:r>
          </a:p>
        </p:txBody>
      </p:sp>
      <p:cxnSp>
        <p:nvCxnSpPr>
          <p:cNvPr id="9" name="Прямая со стрелкой 8"/>
          <p:cNvCxnSpPr/>
          <p:nvPr/>
        </p:nvCxnSpPr>
        <p:spPr>
          <a:xfrm flipV="1">
            <a:off x="7335076" y="1053549"/>
            <a:ext cx="318052" cy="2252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Прямоугольник 9"/>
          <p:cNvSpPr/>
          <p:nvPr/>
        </p:nvSpPr>
        <p:spPr>
          <a:xfrm>
            <a:off x="7686252" y="845544"/>
            <a:ext cx="1364974" cy="400159"/>
          </a:xfrm>
          <a:prstGeom prst="rect">
            <a:avLst/>
          </a:prstGeom>
          <a:gradFill>
            <a:gsLst>
              <a:gs pos="0">
                <a:schemeClr val="bg2"/>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200" dirty="0">
                <a:solidFill>
                  <a:schemeClr val="accent1"/>
                </a:solidFill>
              </a:rPr>
              <a:t>тепловые</a:t>
            </a:r>
          </a:p>
        </p:txBody>
      </p:sp>
      <p:cxnSp>
        <p:nvCxnSpPr>
          <p:cNvPr id="11" name="Прямая со стрелкой 10"/>
          <p:cNvCxnSpPr>
            <a:stCxn id="6" idx="3"/>
          </p:cNvCxnSpPr>
          <p:nvPr/>
        </p:nvCxnSpPr>
        <p:spPr>
          <a:xfrm>
            <a:off x="7335076" y="1570384"/>
            <a:ext cx="3180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Прямоугольник 11"/>
          <p:cNvSpPr/>
          <p:nvPr/>
        </p:nvSpPr>
        <p:spPr>
          <a:xfrm>
            <a:off x="7653110" y="1370304"/>
            <a:ext cx="1364974" cy="400159"/>
          </a:xfrm>
          <a:prstGeom prst="rect">
            <a:avLst/>
          </a:prstGeom>
          <a:gradFill>
            <a:gsLst>
              <a:gs pos="0">
                <a:schemeClr val="bg2"/>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200" dirty="0">
                <a:solidFill>
                  <a:schemeClr val="accent1"/>
                </a:solidFill>
              </a:rPr>
              <a:t>Физико-химические и др.</a:t>
            </a:r>
          </a:p>
        </p:txBody>
      </p:sp>
      <p:cxnSp>
        <p:nvCxnSpPr>
          <p:cNvPr id="13" name="Прямая со стрелкой 12"/>
          <p:cNvCxnSpPr>
            <a:stCxn id="4" idx="6"/>
          </p:cNvCxnSpPr>
          <p:nvPr/>
        </p:nvCxnSpPr>
        <p:spPr>
          <a:xfrm>
            <a:off x="5180623" y="2767112"/>
            <a:ext cx="48467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Прямоугольник 13"/>
          <p:cNvSpPr/>
          <p:nvPr/>
        </p:nvSpPr>
        <p:spPr>
          <a:xfrm>
            <a:off x="5665302" y="2475564"/>
            <a:ext cx="1669774" cy="58309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500" dirty="0" smtClean="0"/>
              <a:t>По способу получения данных</a:t>
            </a:r>
            <a:endParaRPr lang="ru-RU" sz="1500" dirty="0"/>
          </a:p>
        </p:txBody>
      </p:sp>
      <p:cxnSp>
        <p:nvCxnSpPr>
          <p:cNvPr id="15" name="Прямая со стрелкой 14"/>
          <p:cNvCxnSpPr>
            <a:stCxn id="14" idx="3"/>
          </p:cNvCxnSpPr>
          <p:nvPr/>
        </p:nvCxnSpPr>
        <p:spPr>
          <a:xfrm>
            <a:off x="7335076" y="2767112"/>
            <a:ext cx="31803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Прямоугольник 15"/>
          <p:cNvSpPr/>
          <p:nvPr/>
        </p:nvSpPr>
        <p:spPr>
          <a:xfrm>
            <a:off x="7653128" y="1895064"/>
            <a:ext cx="1364974" cy="4001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400" dirty="0" smtClean="0"/>
              <a:t>прямые</a:t>
            </a:r>
            <a:endParaRPr lang="ru-RU" sz="1400" dirty="0"/>
          </a:p>
        </p:txBody>
      </p:sp>
      <p:sp>
        <p:nvSpPr>
          <p:cNvPr id="17" name="Прямоугольник 16"/>
          <p:cNvSpPr/>
          <p:nvPr/>
        </p:nvSpPr>
        <p:spPr>
          <a:xfrm>
            <a:off x="7653110" y="2445028"/>
            <a:ext cx="1364974" cy="4001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400" dirty="0"/>
              <a:t>косвенные</a:t>
            </a:r>
          </a:p>
        </p:txBody>
      </p:sp>
      <p:sp>
        <p:nvSpPr>
          <p:cNvPr id="18" name="Прямоугольник 17"/>
          <p:cNvSpPr/>
          <p:nvPr/>
        </p:nvSpPr>
        <p:spPr>
          <a:xfrm>
            <a:off x="7653110" y="3005651"/>
            <a:ext cx="1364974" cy="4001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400" dirty="0"/>
              <a:t>совокупные</a:t>
            </a:r>
          </a:p>
        </p:txBody>
      </p:sp>
      <p:sp>
        <p:nvSpPr>
          <p:cNvPr id="19" name="Прямоугольник 18"/>
          <p:cNvSpPr/>
          <p:nvPr/>
        </p:nvSpPr>
        <p:spPr>
          <a:xfrm>
            <a:off x="7653128" y="3584715"/>
            <a:ext cx="1364974" cy="4001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400" dirty="0"/>
              <a:t>совместные</a:t>
            </a:r>
          </a:p>
        </p:txBody>
      </p:sp>
      <p:cxnSp>
        <p:nvCxnSpPr>
          <p:cNvPr id="20" name="Прямая со стрелкой 19"/>
          <p:cNvCxnSpPr/>
          <p:nvPr/>
        </p:nvCxnSpPr>
        <p:spPr>
          <a:xfrm flipV="1">
            <a:off x="7335076" y="2100471"/>
            <a:ext cx="318034" cy="3750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Прямая со стрелкой 20"/>
          <p:cNvCxnSpPr/>
          <p:nvPr/>
        </p:nvCxnSpPr>
        <p:spPr>
          <a:xfrm>
            <a:off x="7335076" y="3058660"/>
            <a:ext cx="318034" cy="1682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Прямая со стрелкой 21"/>
          <p:cNvCxnSpPr>
            <a:stCxn id="14" idx="2"/>
            <a:endCxn id="19" idx="1"/>
          </p:cNvCxnSpPr>
          <p:nvPr/>
        </p:nvCxnSpPr>
        <p:spPr>
          <a:xfrm>
            <a:off x="6500189" y="3058660"/>
            <a:ext cx="1152939" cy="7261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Прямоугольник 22"/>
          <p:cNvSpPr/>
          <p:nvPr/>
        </p:nvSpPr>
        <p:spPr>
          <a:xfrm>
            <a:off x="5731562" y="3705283"/>
            <a:ext cx="1669774" cy="583096"/>
          </a:xfrm>
          <a:prstGeom prst="rect">
            <a:avLst/>
          </a:prstGeom>
          <a:gradFill>
            <a:gsLst>
              <a:gs pos="0">
                <a:schemeClr val="bg2"/>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400" dirty="0">
                <a:solidFill>
                  <a:schemeClr val="accent1"/>
                </a:solidFill>
              </a:rPr>
              <a:t>По отношению к объекту измерения</a:t>
            </a:r>
          </a:p>
        </p:txBody>
      </p:sp>
      <p:sp>
        <p:nvSpPr>
          <p:cNvPr id="24" name="Прямоугольник 23"/>
          <p:cNvSpPr/>
          <p:nvPr/>
        </p:nvSpPr>
        <p:spPr>
          <a:xfrm>
            <a:off x="6129115" y="4448194"/>
            <a:ext cx="1364974" cy="400159"/>
          </a:xfrm>
          <a:prstGeom prst="rect">
            <a:avLst/>
          </a:prstGeom>
          <a:gradFill>
            <a:gsLst>
              <a:gs pos="0">
                <a:schemeClr val="bg2"/>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200" dirty="0">
                <a:solidFill>
                  <a:schemeClr val="accent1"/>
                </a:solidFill>
              </a:rPr>
              <a:t>разрушающие</a:t>
            </a:r>
          </a:p>
        </p:txBody>
      </p:sp>
      <p:sp>
        <p:nvSpPr>
          <p:cNvPr id="25" name="Прямоугольник 24"/>
          <p:cNvSpPr/>
          <p:nvPr/>
        </p:nvSpPr>
        <p:spPr>
          <a:xfrm>
            <a:off x="7646489" y="4448194"/>
            <a:ext cx="1364974" cy="400159"/>
          </a:xfrm>
          <a:prstGeom prst="rect">
            <a:avLst/>
          </a:prstGeom>
          <a:gradFill>
            <a:gsLst>
              <a:gs pos="0">
                <a:schemeClr val="bg2"/>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200" dirty="0">
                <a:solidFill>
                  <a:schemeClr val="accent1"/>
                </a:solidFill>
              </a:rPr>
              <a:t>неразрушающие</a:t>
            </a:r>
          </a:p>
        </p:txBody>
      </p:sp>
      <p:cxnSp>
        <p:nvCxnSpPr>
          <p:cNvPr id="26" name="Прямая со стрелкой 25"/>
          <p:cNvCxnSpPr>
            <a:stCxn id="4" idx="5"/>
            <a:endCxn id="23" idx="0"/>
          </p:cNvCxnSpPr>
          <p:nvPr/>
        </p:nvCxnSpPr>
        <p:spPr>
          <a:xfrm>
            <a:off x="4942060" y="2935784"/>
            <a:ext cx="1624389" cy="7694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Прямая со стрелкой 26"/>
          <p:cNvCxnSpPr>
            <a:stCxn id="23" idx="2"/>
            <a:endCxn id="24" idx="0"/>
          </p:cNvCxnSpPr>
          <p:nvPr/>
        </p:nvCxnSpPr>
        <p:spPr>
          <a:xfrm>
            <a:off x="6566449" y="4288379"/>
            <a:ext cx="245153" cy="1598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Прямая со стрелкой 27"/>
          <p:cNvCxnSpPr>
            <a:stCxn id="23" idx="2"/>
            <a:endCxn id="25" idx="0"/>
          </p:cNvCxnSpPr>
          <p:nvPr/>
        </p:nvCxnSpPr>
        <p:spPr>
          <a:xfrm>
            <a:off x="6566449" y="4288379"/>
            <a:ext cx="1762527" cy="1598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Прямоугольник 28"/>
          <p:cNvSpPr/>
          <p:nvPr/>
        </p:nvSpPr>
        <p:spPr>
          <a:xfrm>
            <a:off x="3525106" y="3725163"/>
            <a:ext cx="1669774" cy="583096"/>
          </a:xfrm>
          <a:prstGeom prst="rect">
            <a:avLst/>
          </a:prstGeom>
          <a:gradFill>
            <a:gsLst>
              <a:gs pos="0">
                <a:schemeClr val="bg2"/>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400" dirty="0">
                <a:solidFill>
                  <a:schemeClr val="accent1"/>
                </a:solidFill>
              </a:rPr>
              <a:t>По количеству циклов измерений</a:t>
            </a:r>
          </a:p>
        </p:txBody>
      </p:sp>
      <p:sp>
        <p:nvSpPr>
          <p:cNvPr id="30" name="Прямоугольник 29"/>
          <p:cNvSpPr/>
          <p:nvPr/>
        </p:nvSpPr>
        <p:spPr>
          <a:xfrm>
            <a:off x="2928759" y="4468074"/>
            <a:ext cx="1364974" cy="400159"/>
          </a:xfrm>
          <a:prstGeom prst="rect">
            <a:avLst/>
          </a:prstGeom>
          <a:gradFill>
            <a:gsLst>
              <a:gs pos="0">
                <a:schemeClr val="bg2"/>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200" dirty="0">
                <a:solidFill>
                  <a:schemeClr val="accent1"/>
                </a:solidFill>
              </a:rPr>
              <a:t>однократные</a:t>
            </a:r>
          </a:p>
        </p:txBody>
      </p:sp>
      <p:sp>
        <p:nvSpPr>
          <p:cNvPr id="31" name="Прямоугольник 30"/>
          <p:cNvSpPr/>
          <p:nvPr/>
        </p:nvSpPr>
        <p:spPr>
          <a:xfrm>
            <a:off x="4446133" y="4468074"/>
            <a:ext cx="1364974" cy="400159"/>
          </a:xfrm>
          <a:prstGeom prst="rect">
            <a:avLst/>
          </a:prstGeom>
          <a:gradFill>
            <a:gsLst>
              <a:gs pos="0">
                <a:schemeClr val="bg2"/>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200" dirty="0">
                <a:solidFill>
                  <a:schemeClr val="accent1"/>
                </a:solidFill>
              </a:rPr>
              <a:t>многократные</a:t>
            </a:r>
          </a:p>
        </p:txBody>
      </p:sp>
      <p:cxnSp>
        <p:nvCxnSpPr>
          <p:cNvPr id="32" name="Прямая со стрелкой 31"/>
          <p:cNvCxnSpPr>
            <a:stCxn id="29" idx="2"/>
            <a:endCxn id="30" idx="0"/>
          </p:cNvCxnSpPr>
          <p:nvPr/>
        </p:nvCxnSpPr>
        <p:spPr>
          <a:xfrm flipH="1">
            <a:off x="3611246" y="4308259"/>
            <a:ext cx="748747" cy="1598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Прямая со стрелкой 32"/>
          <p:cNvCxnSpPr>
            <a:stCxn id="29" idx="2"/>
            <a:endCxn id="31" idx="0"/>
          </p:cNvCxnSpPr>
          <p:nvPr/>
        </p:nvCxnSpPr>
        <p:spPr>
          <a:xfrm>
            <a:off x="4359993" y="4308259"/>
            <a:ext cx="768627" cy="1598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Прямая со стрелкой 33"/>
          <p:cNvCxnSpPr>
            <a:stCxn id="4" idx="4"/>
            <a:endCxn id="29" idx="0"/>
          </p:cNvCxnSpPr>
          <p:nvPr/>
        </p:nvCxnSpPr>
        <p:spPr>
          <a:xfrm flipH="1">
            <a:off x="4359993" y="3005651"/>
            <a:ext cx="6124" cy="7195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5" name="Прямоугольник 34"/>
          <p:cNvSpPr/>
          <p:nvPr/>
        </p:nvSpPr>
        <p:spPr>
          <a:xfrm>
            <a:off x="1345165" y="3731791"/>
            <a:ext cx="1669774" cy="583096"/>
          </a:xfrm>
          <a:prstGeom prst="rect">
            <a:avLst/>
          </a:prstGeom>
          <a:gradFill>
            <a:gsLst>
              <a:gs pos="0">
                <a:schemeClr val="bg2"/>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400" dirty="0">
                <a:solidFill>
                  <a:schemeClr val="accent1"/>
                </a:solidFill>
              </a:rPr>
              <a:t>По метрологическому назначению</a:t>
            </a:r>
          </a:p>
        </p:txBody>
      </p:sp>
      <p:sp>
        <p:nvSpPr>
          <p:cNvPr id="36" name="Прямоугольник 35"/>
          <p:cNvSpPr/>
          <p:nvPr/>
        </p:nvSpPr>
        <p:spPr>
          <a:xfrm>
            <a:off x="311491" y="4474702"/>
            <a:ext cx="1364974" cy="400159"/>
          </a:xfrm>
          <a:prstGeom prst="rect">
            <a:avLst/>
          </a:prstGeom>
          <a:gradFill>
            <a:gsLst>
              <a:gs pos="0">
                <a:schemeClr val="bg2"/>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200" dirty="0">
                <a:solidFill>
                  <a:schemeClr val="accent1"/>
                </a:solidFill>
              </a:rPr>
              <a:t>метрологические</a:t>
            </a:r>
          </a:p>
        </p:txBody>
      </p:sp>
      <p:sp>
        <p:nvSpPr>
          <p:cNvPr id="37" name="Прямоугольник 36"/>
          <p:cNvSpPr/>
          <p:nvPr/>
        </p:nvSpPr>
        <p:spPr>
          <a:xfrm>
            <a:off x="1755911" y="4474702"/>
            <a:ext cx="1027116" cy="400159"/>
          </a:xfrm>
          <a:prstGeom prst="rect">
            <a:avLst/>
          </a:prstGeom>
          <a:gradFill>
            <a:gsLst>
              <a:gs pos="0">
                <a:schemeClr val="bg2"/>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200" dirty="0">
                <a:solidFill>
                  <a:schemeClr val="accent1"/>
                </a:solidFill>
              </a:rPr>
              <a:t>технические</a:t>
            </a:r>
          </a:p>
        </p:txBody>
      </p:sp>
      <p:cxnSp>
        <p:nvCxnSpPr>
          <p:cNvPr id="38" name="Прямая со стрелкой 37"/>
          <p:cNvCxnSpPr>
            <a:stCxn id="35" idx="2"/>
            <a:endCxn id="36" idx="0"/>
          </p:cNvCxnSpPr>
          <p:nvPr/>
        </p:nvCxnSpPr>
        <p:spPr>
          <a:xfrm flipH="1">
            <a:off x="993978" y="4314887"/>
            <a:ext cx="1186074" cy="1598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Прямая со стрелкой 38"/>
          <p:cNvCxnSpPr>
            <a:stCxn id="35" idx="2"/>
            <a:endCxn id="37" idx="0"/>
          </p:cNvCxnSpPr>
          <p:nvPr/>
        </p:nvCxnSpPr>
        <p:spPr>
          <a:xfrm>
            <a:off x="2180052" y="4314887"/>
            <a:ext cx="89417" cy="1598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Прямая со стрелкой 39"/>
          <p:cNvCxnSpPr>
            <a:stCxn id="4" idx="3"/>
            <a:endCxn id="35" idx="0"/>
          </p:cNvCxnSpPr>
          <p:nvPr/>
        </p:nvCxnSpPr>
        <p:spPr>
          <a:xfrm flipH="1">
            <a:off x="2180052" y="2935784"/>
            <a:ext cx="1610122" cy="7960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1" name="Прямоугольник 40"/>
          <p:cNvSpPr/>
          <p:nvPr/>
        </p:nvSpPr>
        <p:spPr>
          <a:xfrm>
            <a:off x="1696330" y="2315100"/>
            <a:ext cx="1318609" cy="911806"/>
          </a:xfrm>
          <a:prstGeom prst="rect">
            <a:avLst/>
          </a:prstGeom>
          <a:gradFill>
            <a:gsLst>
              <a:gs pos="0">
                <a:schemeClr val="bg2"/>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400" dirty="0">
                <a:solidFill>
                  <a:schemeClr val="accent1"/>
                </a:solidFill>
              </a:rPr>
              <a:t>По характеру получения измеряемой информации</a:t>
            </a:r>
          </a:p>
        </p:txBody>
      </p:sp>
      <p:sp>
        <p:nvSpPr>
          <p:cNvPr id="42" name="Прямоугольник 41"/>
          <p:cNvSpPr/>
          <p:nvPr/>
        </p:nvSpPr>
        <p:spPr>
          <a:xfrm>
            <a:off x="238618" y="2305877"/>
            <a:ext cx="1298713" cy="400159"/>
          </a:xfrm>
          <a:prstGeom prst="rect">
            <a:avLst/>
          </a:prstGeom>
          <a:gradFill>
            <a:gsLst>
              <a:gs pos="0">
                <a:schemeClr val="bg2"/>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200" dirty="0">
                <a:solidFill>
                  <a:schemeClr val="accent1"/>
                </a:solidFill>
              </a:rPr>
              <a:t>статические</a:t>
            </a:r>
          </a:p>
        </p:txBody>
      </p:sp>
      <p:sp>
        <p:nvSpPr>
          <p:cNvPr id="43" name="Прямоугольник 42"/>
          <p:cNvSpPr/>
          <p:nvPr/>
        </p:nvSpPr>
        <p:spPr>
          <a:xfrm>
            <a:off x="245230" y="2835964"/>
            <a:ext cx="1292101" cy="400159"/>
          </a:xfrm>
          <a:prstGeom prst="rect">
            <a:avLst/>
          </a:prstGeom>
          <a:gradFill>
            <a:gsLst>
              <a:gs pos="0">
                <a:schemeClr val="bg2"/>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200" dirty="0">
                <a:solidFill>
                  <a:schemeClr val="accent1"/>
                </a:solidFill>
              </a:rPr>
              <a:t>динамические</a:t>
            </a:r>
          </a:p>
        </p:txBody>
      </p:sp>
      <p:cxnSp>
        <p:nvCxnSpPr>
          <p:cNvPr id="44" name="Прямая со стрелкой 43"/>
          <p:cNvCxnSpPr>
            <a:stCxn id="4" idx="2"/>
            <a:endCxn id="41" idx="3"/>
          </p:cNvCxnSpPr>
          <p:nvPr/>
        </p:nvCxnSpPr>
        <p:spPr>
          <a:xfrm flipH="1">
            <a:off x="3014939" y="2767112"/>
            <a:ext cx="536672" cy="38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5" name="Прямая со стрелкой 44"/>
          <p:cNvCxnSpPr>
            <a:stCxn id="41" idx="1"/>
            <a:endCxn id="43" idx="3"/>
          </p:cNvCxnSpPr>
          <p:nvPr/>
        </p:nvCxnSpPr>
        <p:spPr>
          <a:xfrm flipH="1">
            <a:off x="1537331" y="2771003"/>
            <a:ext cx="158999" cy="2650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Прямая со стрелкой 45"/>
          <p:cNvCxnSpPr>
            <a:stCxn id="41" idx="1"/>
            <a:endCxn id="42" idx="3"/>
          </p:cNvCxnSpPr>
          <p:nvPr/>
        </p:nvCxnSpPr>
        <p:spPr>
          <a:xfrm flipH="1" flipV="1">
            <a:off x="1537331" y="2505957"/>
            <a:ext cx="158999" cy="2650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7" name="Прямоугольник 46"/>
          <p:cNvSpPr/>
          <p:nvPr/>
        </p:nvSpPr>
        <p:spPr>
          <a:xfrm>
            <a:off x="1345165" y="1278836"/>
            <a:ext cx="1669774" cy="583096"/>
          </a:xfrm>
          <a:prstGeom prst="rect">
            <a:avLst/>
          </a:prstGeom>
          <a:gradFill>
            <a:gsLst>
              <a:gs pos="0">
                <a:schemeClr val="bg2"/>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400" dirty="0">
                <a:solidFill>
                  <a:schemeClr val="accent1"/>
                </a:solidFill>
              </a:rPr>
              <a:t>От точности средств измерений</a:t>
            </a:r>
          </a:p>
        </p:txBody>
      </p:sp>
      <p:sp>
        <p:nvSpPr>
          <p:cNvPr id="48" name="Прямоугольник 47"/>
          <p:cNvSpPr/>
          <p:nvPr/>
        </p:nvSpPr>
        <p:spPr>
          <a:xfrm>
            <a:off x="218727" y="645464"/>
            <a:ext cx="1364974" cy="400159"/>
          </a:xfrm>
          <a:prstGeom prst="rect">
            <a:avLst/>
          </a:prstGeom>
          <a:gradFill>
            <a:gsLst>
              <a:gs pos="0">
                <a:schemeClr val="bg2"/>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200" dirty="0">
                <a:solidFill>
                  <a:schemeClr val="accent1"/>
                </a:solidFill>
              </a:rPr>
              <a:t>равноточные</a:t>
            </a:r>
          </a:p>
        </p:txBody>
      </p:sp>
      <p:sp>
        <p:nvSpPr>
          <p:cNvPr id="49" name="Прямоугольник 48"/>
          <p:cNvSpPr/>
          <p:nvPr/>
        </p:nvSpPr>
        <p:spPr>
          <a:xfrm>
            <a:off x="1663147" y="645464"/>
            <a:ext cx="1364974" cy="400159"/>
          </a:xfrm>
          <a:prstGeom prst="rect">
            <a:avLst/>
          </a:prstGeom>
          <a:gradFill>
            <a:gsLst>
              <a:gs pos="0">
                <a:schemeClr val="bg2"/>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200" dirty="0">
                <a:solidFill>
                  <a:schemeClr val="accent1"/>
                </a:solidFill>
              </a:rPr>
              <a:t>неравноточные</a:t>
            </a:r>
          </a:p>
        </p:txBody>
      </p:sp>
      <p:cxnSp>
        <p:nvCxnSpPr>
          <p:cNvPr id="50" name="Прямая со стрелкой 49"/>
          <p:cNvCxnSpPr>
            <a:stCxn id="47" idx="0"/>
            <a:endCxn id="49" idx="2"/>
          </p:cNvCxnSpPr>
          <p:nvPr/>
        </p:nvCxnSpPr>
        <p:spPr>
          <a:xfrm flipV="1">
            <a:off x="2180052" y="1045623"/>
            <a:ext cx="165582" cy="2332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1" name="Прямая со стрелкой 50"/>
          <p:cNvCxnSpPr>
            <a:stCxn id="47" idx="0"/>
            <a:endCxn id="48" idx="2"/>
          </p:cNvCxnSpPr>
          <p:nvPr/>
        </p:nvCxnSpPr>
        <p:spPr>
          <a:xfrm flipH="1" flipV="1">
            <a:off x="901214" y="1045623"/>
            <a:ext cx="1278838" cy="2332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2" name="Прямая со стрелкой 51"/>
          <p:cNvCxnSpPr>
            <a:stCxn id="4" idx="1"/>
            <a:endCxn id="47" idx="2"/>
          </p:cNvCxnSpPr>
          <p:nvPr/>
        </p:nvCxnSpPr>
        <p:spPr>
          <a:xfrm flipH="1" flipV="1">
            <a:off x="2180052" y="1861932"/>
            <a:ext cx="1610122" cy="7365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Прямоугольник 52"/>
          <p:cNvSpPr/>
          <p:nvPr/>
        </p:nvSpPr>
        <p:spPr>
          <a:xfrm>
            <a:off x="3525106" y="1278835"/>
            <a:ext cx="1669774" cy="762001"/>
          </a:xfrm>
          <a:prstGeom prst="rect">
            <a:avLst/>
          </a:prstGeom>
          <a:gradFill>
            <a:gsLst>
              <a:gs pos="0">
                <a:schemeClr val="bg2"/>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400" dirty="0" smtClean="0">
                <a:solidFill>
                  <a:schemeClr val="accent1"/>
                </a:solidFill>
              </a:rPr>
              <a:t>По отношению к основным единицам</a:t>
            </a:r>
            <a:endParaRPr lang="ru-RU" sz="1400" dirty="0">
              <a:solidFill>
                <a:schemeClr val="accent1"/>
              </a:solidFill>
            </a:endParaRPr>
          </a:p>
        </p:txBody>
      </p:sp>
      <p:cxnSp>
        <p:nvCxnSpPr>
          <p:cNvPr id="54" name="Прямая со стрелкой 53"/>
          <p:cNvCxnSpPr>
            <a:stCxn id="4" idx="0"/>
            <a:endCxn id="53" idx="2"/>
          </p:cNvCxnSpPr>
          <p:nvPr/>
        </p:nvCxnSpPr>
        <p:spPr>
          <a:xfrm flipH="1" flipV="1">
            <a:off x="4359993" y="2040836"/>
            <a:ext cx="6124" cy="487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Прямоугольник 54"/>
          <p:cNvSpPr/>
          <p:nvPr/>
        </p:nvSpPr>
        <p:spPr>
          <a:xfrm>
            <a:off x="3127543" y="652092"/>
            <a:ext cx="1364974" cy="400159"/>
          </a:xfrm>
          <a:prstGeom prst="rect">
            <a:avLst/>
          </a:prstGeom>
          <a:gradFill>
            <a:gsLst>
              <a:gs pos="0">
                <a:schemeClr val="bg2"/>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200" dirty="0">
                <a:solidFill>
                  <a:schemeClr val="accent1"/>
                </a:solidFill>
              </a:rPr>
              <a:t>абсолютные</a:t>
            </a:r>
          </a:p>
        </p:txBody>
      </p:sp>
      <p:sp>
        <p:nvSpPr>
          <p:cNvPr id="56" name="Прямоугольник 55"/>
          <p:cNvSpPr/>
          <p:nvPr/>
        </p:nvSpPr>
        <p:spPr>
          <a:xfrm>
            <a:off x="4571963" y="652092"/>
            <a:ext cx="1364974" cy="400159"/>
          </a:xfrm>
          <a:prstGeom prst="rect">
            <a:avLst/>
          </a:prstGeom>
          <a:gradFill>
            <a:gsLst>
              <a:gs pos="0">
                <a:schemeClr val="bg2"/>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200" dirty="0">
                <a:solidFill>
                  <a:schemeClr val="accent1"/>
                </a:solidFill>
              </a:rPr>
              <a:t>относительные</a:t>
            </a:r>
          </a:p>
        </p:txBody>
      </p:sp>
      <p:cxnSp>
        <p:nvCxnSpPr>
          <p:cNvPr id="57" name="Прямая со стрелкой 56"/>
          <p:cNvCxnSpPr>
            <a:stCxn id="53" idx="0"/>
            <a:endCxn id="55" idx="2"/>
          </p:cNvCxnSpPr>
          <p:nvPr/>
        </p:nvCxnSpPr>
        <p:spPr>
          <a:xfrm flipH="1" flipV="1">
            <a:off x="3810030" y="1052251"/>
            <a:ext cx="549963" cy="2265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8" name="Прямая со стрелкой 57"/>
          <p:cNvCxnSpPr>
            <a:stCxn id="53" idx="0"/>
            <a:endCxn id="56" idx="2"/>
          </p:cNvCxnSpPr>
          <p:nvPr/>
        </p:nvCxnSpPr>
        <p:spPr>
          <a:xfrm flipV="1">
            <a:off x="4359993" y="1052251"/>
            <a:ext cx="894457" cy="2265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477079" y="184666"/>
            <a:ext cx="5526156" cy="369332"/>
          </a:xfrm>
          <a:prstGeom prst="rect">
            <a:avLst/>
          </a:prstGeom>
          <a:noFill/>
        </p:spPr>
        <p:txBody>
          <a:bodyPr wrap="square" rtlCol="0">
            <a:spAutoFit/>
          </a:bodyPr>
          <a:lstStyle/>
          <a:p>
            <a:r>
              <a:rPr lang="ru-RU" b="1" dirty="0" smtClean="0">
                <a:solidFill>
                  <a:srgbClr val="FF0000"/>
                </a:solidFill>
                <a:latin typeface="Times New Roman" pitchFamily="18" charset="0"/>
                <a:cs typeface="Times New Roman" pitchFamily="18" charset="0"/>
              </a:rPr>
              <a:t>1. Виды измерений</a:t>
            </a:r>
            <a:endParaRPr lang="ru-RU" b="1" dirty="0">
              <a:solidFill>
                <a:srgbClr val="FF0000"/>
              </a:solidFill>
              <a:latin typeface="Times New Roman" pitchFamily="18" charset="0"/>
              <a:cs typeface="Times New Roman" pitchFamily="18" charset="0"/>
            </a:endParaRPr>
          </a:p>
        </p:txBody>
      </p:sp>
      <p:sp>
        <p:nvSpPr>
          <p:cNvPr id="71" name="TextBox 70"/>
          <p:cNvSpPr txBox="1"/>
          <p:nvPr/>
        </p:nvSpPr>
        <p:spPr>
          <a:xfrm>
            <a:off x="8587394" y="4774168"/>
            <a:ext cx="537754" cy="369332"/>
          </a:xfrm>
          <a:prstGeom prst="rect">
            <a:avLst/>
          </a:prstGeom>
          <a:noFill/>
        </p:spPr>
        <p:txBody>
          <a:bodyPr wrap="square" rtlCol="0">
            <a:spAutoFit/>
          </a:bodyPr>
          <a:lstStyle/>
          <a:p>
            <a:r>
              <a:rPr lang="ru-RU" dirty="0" smtClean="0"/>
              <a:t>2</a:t>
            </a:r>
            <a:endParaRPr lang="ru-RU" dirty="0"/>
          </a:p>
        </p:txBody>
      </p:sp>
    </p:spTree>
    <p:extLst>
      <p:ext uri="{BB962C8B-B14F-4D97-AF65-F5344CB8AC3E}">
        <p14:creationId xmlns:p14="http://schemas.microsoft.com/office/powerpoint/2010/main" val="3351757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5098" y="758757"/>
            <a:ext cx="8657617" cy="2633413"/>
          </a:xfrm>
          <a:prstGeom prst="rect">
            <a:avLst/>
          </a:prstGeom>
          <a:noFill/>
        </p:spPr>
        <p:txBody>
          <a:bodyPr wrap="square" rtlCol="0">
            <a:spAutoFit/>
          </a:bodyPr>
          <a:lstStyle/>
          <a:p>
            <a:pPr indent="457200" algn="just">
              <a:lnSpc>
                <a:spcPct val="150000"/>
              </a:lnSpc>
            </a:pPr>
            <a:r>
              <a:rPr lang="ru-RU" sz="1600" dirty="0" smtClean="0">
                <a:latin typeface="Times New Roman" pitchFamily="18" charset="0"/>
                <a:cs typeface="Times New Roman" pitchFamily="18" charset="0"/>
              </a:rPr>
              <a:t>В случае функциональной линейной связи, когда весь прирост </a:t>
            </a:r>
            <a:r>
              <a:rPr lang="en-US" sz="1600" dirty="0" smtClean="0">
                <a:latin typeface="Times New Roman" pitchFamily="18" charset="0"/>
                <a:cs typeface="Times New Roman" pitchFamily="18" charset="0"/>
              </a:rPr>
              <a:t>Y </a:t>
            </a:r>
            <a:r>
              <a:rPr lang="ru-RU" sz="1600" dirty="0" smtClean="0">
                <a:latin typeface="Times New Roman" pitchFamily="18" charset="0"/>
                <a:cs typeface="Times New Roman" pitchFamily="18" charset="0"/>
              </a:rPr>
              <a:t>обусловлен зависимостью от </a:t>
            </a:r>
            <a:r>
              <a:rPr lang="en-US" sz="1600" dirty="0" smtClean="0">
                <a:latin typeface="Times New Roman" pitchFamily="18" charset="0"/>
                <a:cs typeface="Times New Roman" pitchFamily="18" charset="0"/>
              </a:rPr>
              <a:t>X</a:t>
            </a:r>
            <a:r>
              <a:rPr lang="ru-RU" sz="1600" dirty="0" smtClean="0">
                <a:latin typeface="Times New Roman" pitchFamily="18" charset="0"/>
                <a:cs typeface="Times New Roman" pitchFamily="18" charset="0"/>
              </a:rPr>
              <a:t>, будет                   , так, что корреляция максимальна: </a:t>
            </a:r>
            <a:r>
              <a:rPr lang="en-US" sz="1600" dirty="0" smtClean="0">
                <a:latin typeface="Times New Roman" pitchFamily="18" charset="0"/>
                <a:cs typeface="Times New Roman" pitchFamily="18" charset="0"/>
              </a:rPr>
              <a:t>R</a:t>
            </a:r>
            <a:r>
              <a:rPr lang="en-US" sz="1600" baseline="-25000" dirty="0" smtClean="0">
                <a:latin typeface="Times New Roman" pitchFamily="18" charset="0"/>
                <a:cs typeface="Times New Roman" pitchFamily="18" charset="0"/>
              </a:rPr>
              <a:t>XY</a:t>
            </a:r>
            <a:r>
              <a:rPr lang="en-US" sz="1600" dirty="0" smtClean="0">
                <a:latin typeface="Times New Roman" pitchFamily="18" charset="0"/>
                <a:cs typeface="Times New Roman" pitchFamily="18" charset="0"/>
              </a:rPr>
              <a:t>=</a:t>
            </a:r>
            <a:r>
              <a:rPr lang="en-US" sz="1600" dirty="0" smtClean="0">
                <a:latin typeface="Times New Roman"/>
                <a:cs typeface="Times New Roman"/>
              </a:rPr>
              <a:t>±1 (</a:t>
            </a:r>
            <a:r>
              <a:rPr lang="ru-RU" sz="1600" dirty="0" smtClean="0">
                <a:latin typeface="Times New Roman" pitchFamily="18" charset="0"/>
                <a:cs typeface="Times New Roman" pitchFamily="18" charset="0"/>
              </a:rPr>
              <a:t>знак соответствует знаку </a:t>
            </a:r>
            <a:r>
              <a:rPr lang="ru-RU" sz="1600" i="1" dirty="0" smtClean="0">
                <a:latin typeface="Times New Roman" pitchFamily="18" charset="0"/>
                <a:cs typeface="Times New Roman" pitchFamily="18" charset="0"/>
              </a:rPr>
              <a:t>а</a:t>
            </a:r>
            <a:r>
              <a:rPr lang="ru-RU" sz="1600" dirty="0" smtClean="0">
                <a:latin typeface="Times New Roman" pitchFamily="18" charset="0"/>
                <a:cs typeface="Times New Roman" pitchFamily="18" charset="0"/>
              </a:rPr>
              <a:t>, т.е. направлению прямой регрессии – падающей или возрастающей). При отсутствии всякой связи, как на диаграмме </a:t>
            </a:r>
            <a:r>
              <a:rPr lang="en-US" sz="1600" dirty="0" smtClean="0">
                <a:latin typeface="Times New Roman" pitchFamily="18" charset="0"/>
                <a:cs typeface="Times New Roman" pitchFamily="18" charset="0"/>
              </a:rPr>
              <a:t>M-W, </a:t>
            </a:r>
            <a:r>
              <a:rPr lang="ru-RU" sz="1600" dirty="0" smtClean="0">
                <a:latin typeface="Times New Roman" pitchFamily="18" charset="0"/>
                <a:cs typeface="Times New Roman" pitchFamily="18" charset="0"/>
              </a:rPr>
              <a:t>где             , будет </a:t>
            </a:r>
            <a:r>
              <a:rPr lang="en-US" sz="1600" dirty="0" smtClean="0">
                <a:latin typeface="Times New Roman" pitchFamily="18" charset="0"/>
                <a:cs typeface="Times New Roman" pitchFamily="18" charset="0"/>
              </a:rPr>
              <a:t>R</a:t>
            </a:r>
            <a:r>
              <a:rPr lang="en-US" sz="1600" baseline="-25000" dirty="0" smtClean="0">
                <a:latin typeface="Times New Roman" pitchFamily="18" charset="0"/>
                <a:cs typeface="Times New Roman" pitchFamily="18" charset="0"/>
              </a:rPr>
              <a:t>XY</a:t>
            </a:r>
            <a:r>
              <a:rPr lang="en-US" sz="1600" dirty="0" smtClean="0">
                <a:latin typeface="Times New Roman" pitchFamily="18" charset="0"/>
                <a:cs typeface="Times New Roman" pitchFamily="18" charset="0"/>
              </a:rPr>
              <a:t>=</a:t>
            </a:r>
            <a:r>
              <a:rPr lang="ru-RU" sz="1600" dirty="0" smtClean="0">
                <a:latin typeface="Times New Roman"/>
                <a:cs typeface="Times New Roman"/>
              </a:rPr>
              <a:t>0 – «нулевая корреляция».</a:t>
            </a:r>
          </a:p>
          <a:p>
            <a:pPr indent="457200" algn="just">
              <a:lnSpc>
                <a:spcPct val="150000"/>
              </a:lnSpc>
            </a:pPr>
            <a:r>
              <a:rPr lang="ru-RU" sz="1600" dirty="0" smtClean="0">
                <a:latin typeface="Times New Roman"/>
                <a:cs typeface="Times New Roman"/>
              </a:rPr>
              <a:t>Чтобы найти коэффициент корреляции, не обязательно строить линию регрессии и определять ее наклон </a:t>
            </a:r>
            <a:r>
              <a:rPr lang="ru-RU" sz="1600" i="1" dirty="0" smtClean="0">
                <a:latin typeface="Times New Roman"/>
                <a:cs typeface="Times New Roman"/>
              </a:rPr>
              <a:t>а</a:t>
            </a:r>
            <a:r>
              <a:rPr lang="ru-RU" sz="1600" dirty="0" smtClean="0">
                <a:latin typeface="Times New Roman"/>
                <a:cs typeface="Times New Roman"/>
              </a:rPr>
              <a:t>, - можно вычислить </a:t>
            </a:r>
            <a:r>
              <a:rPr lang="en-US" sz="1600" dirty="0" smtClean="0">
                <a:latin typeface="Times New Roman"/>
                <a:cs typeface="Times New Roman"/>
              </a:rPr>
              <a:t>R </a:t>
            </a:r>
            <a:r>
              <a:rPr lang="ru-RU" sz="1600" dirty="0" smtClean="0">
                <a:latin typeface="Times New Roman"/>
                <a:cs typeface="Times New Roman"/>
              </a:rPr>
              <a:t>по формуле, которая получается из (11) при подстановке в (4), п.4.1.:</a:t>
            </a:r>
            <a:endParaRPr lang="ru-RU" sz="1600" dirty="0">
              <a:latin typeface="Times New Roman" pitchFamily="18" charset="0"/>
              <a:cs typeface="Times New Roman" pitchFamily="18" charset="0"/>
            </a:endParaRPr>
          </a:p>
        </p:txBody>
      </p:sp>
      <p:graphicFrame>
        <p:nvGraphicFramePr>
          <p:cNvPr id="103426" name="Object 2"/>
          <p:cNvGraphicFramePr>
            <a:graphicFrameLocks noChangeAspect="1"/>
          </p:cNvGraphicFramePr>
          <p:nvPr>
            <p:extLst>
              <p:ext uri="{D42A27DB-BD31-4B8C-83A1-F6EECF244321}">
                <p14:modId xmlns:p14="http://schemas.microsoft.com/office/powerpoint/2010/main" val="2273963171"/>
              </p:ext>
            </p:extLst>
          </p:nvPr>
        </p:nvGraphicFramePr>
        <p:xfrm>
          <a:off x="1407694" y="1213600"/>
          <a:ext cx="956958" cy="318986"/>
        </p:xfrm>
        <a:graphic>
          <a:graphicData uri="http://schemas.openxmlformats.org/presentationml/2006/ole">
            <mc:AlternateContent xmlns:mc="http://schemas.openxmlformats.org/markup-compatibility/2006">
              <mc:Choice xmlns:v="urn:schemas-microsoft-com:vml" Requires="v">
                <p:oleObj spid="_x0000_s103840" name="Equation" r:id="rId3" imgW="685800" imgH="228600" progId="Equation.DSMT4">
                  <p:embed/>
                </p:oleObj>
              </mc:Choice>
              <mc:Fallback>
                <p:oleObj name="Equation" r:id="rId3" imgW="685800" imgH="228600" progId="Equation.DSMT4">
                  <p:embed/>
                  <p:pic>
                    <p:nvPicPr>
                      <p:cNvPr id="0" name="Picture 1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7694" y="1213600"/>
                        <a:ext cx="956958" cy="318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3427" name="Object 3"/>
          <p:cNvGraphicFramePr>
            <a:graphicFrameLocks noChangeAspect="1"/>
          </p:cNvGraphicFramePr>
          <p:nvPr>
            <p:extLst>
              <p:ext uri="{D42A27DB-BD31-4B8C-83A1-F6EECF244321}">
                <p14:modId xmlns:p14="http://schemas.microsoft.com/office/powerpoint/2010/main" val="3698836770"/>
              </p:ext>
            </p:extLst>
          </p:nvPr>
        </p:nvGraphicFramePr>
        <p:xfrm>
          <a:off x="3244145" y="1966749"/>
          <a:ext cx="607004" cy="274131"/>
        </p:xfrm>
        <a:graphic>
          <a:graphicData uri="http://schemas.openxmlformats.org/presentationml/2006/ole">
            <mc:AlternateContent xmlns:mc="http://schemas.openxmlformats.org/markup-compatibility/2006">
              <mc:Choice xmlns:v="urn:schemas-microsoft-com:vml" Requires="v">
                <p:oleObj spid="_x0000_s103841" name="Equation" r:id="rId5" imgW="393359" imgH="177646" progId="Equation.DSMT4">
                  <p:embed/>
                </p:oleObj>
              </mc:Choice>
              <mc:Fallback>
                <p:oleObj name="Equation" r:id="rId5" imgW="393359" imgH="177646" progId="Equation.DSMT4">
                  <p:embed/>
                  <p:pic>
                    <p:nvPicPr>
                      <p:cNvPr id="0" name="Picture 1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44145" y="1966749"/>
                        <a:ext cx="607004" cy="274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8" name="Прямая соединительная линия 7"/>
          <p:cNvCxnSpPr/>
          <p:nvPr/>
        </p:nvCxnSpPr>
        <p:spPr>
          <a:xfrm>
            <a:off x="8605736" y="1285559"/>
            <a:ext cx="110247" cy="0"/>
          </a:xfrm>
          <a:prstGeom prst="line">
            <a:avLst/>
          </a:prstGeom>
          <a:ln>
            <a:solidFill>
              <a:srgbClr val="1802BE"/>
            </a:solidFill>
          </a:ln>
        </p:spPr>
        <p:style>
          <a:lnRef idx="2">
            <a:schemeClr val="accent1"/>
          </a:lnRef>
          <a:fillRef idx="0">
            <a:schemeClr val="accent1"/>
          </a:fillRef>
          <a:effectRef idx="1">
            <a:schemeClr val="accent1"/>
          </a:effectRef>
          <a:fontRef idx="minor">
            <a:schemeClr val="tx1"/>
          </a:fontRef>
        </p:style>
      </p:cxnSp>
      <p:cxnSp>
        <p:nvCxnSpPr>
          <p:cNvPr id="9" name="Прямая соединительная линия 8"/>
          <p:cNvCxnSpPr/>
          <p:nvPr/>
        </p:nvCxnSpPr>
        <p:spPr>
          <a:xfrm>
            <a:off x="2361789" y="2720275"/>
            <a:ext cx="110247" cy="0"/>
          </a:xfrm>
          <a:prstGeom prst="line">
            <a:avLst/>
          </a:prstGeom>
          <a:ln>
            <a:solidFill>
              <a:srgbClr val="1802BE"/>
            </a:solidFill>
          </a:ln>
        </p:spPr>
        <p:style>
          <a:lnRef idx="2">
            <a:schemeClr val="accent1"/>
          </a:lnRef>
          <a:fillRef idx="0">
            <a:schemeClr val="accent1"/>
          </a:fillRef>
          <a:effectRef idx="1">
            <a:schemeClr val="accent1"/>
          </a:effectRef>
          <a:fontRef idx="minor">
            <a:schemeClr val="tx1"/>
          </a:fontRef>
        </p:style>
      </p:cxnSp>
      <p:graphicFrame>
        <p:nvGraphicFramePr>
          <p:cNvPr id="103428" name="Object 4"/>
          <p:cNvGraphicFramePr>
            <a:graphicFrameLocks noChangeAspect="1"/>
          </p:cNvGraphicFramePr>
          <p:nvPr>
            <p:extLst>
              <p:ext uri="{D42A27DB-BD31-4B8C-83A1-F6EECF244321}">
                <p14:modId xmlns:p14="http://schemas.microsoft.com/office/powerpoint/2010/main" val="1603450688"/>
              </p:ext>
            </p:extLst>
          </p:nvPr>
        </p:nvGraphicFramePr>
        <p:xfrm>
          <a:off x="2748061" y="3541165"/>
          <a:ext cx="2206176" cy="852386"/>
        </p:xfrm>
        <a:graphic>
          <a:graphicData uri="http://schemas.openxmlformats.org/presentationml/2006/ole">
            <mc:AlternateContent xmlns:mc="http://schemas.openxmlformats.org/markup-compatibility/2006">
              <mc:Choice xmlns:v="urn:schemas-microsoft-com:vml" Requires="v">
                <p:oleObj spid="_x0000_s103842" name="Equation" r:id="rId7" imgW="1676400" imgH="647700" progId="Equation.DSMT4">
                  <p:embed/>
                </p:oleObj>
              </mc:Choice>
              <mc:Fallback>
                <p:oleObj name="Equation" r:id="rId7" imgW="1676400" imgH="647700" progId="Equation.DSMT4">
                  <p:embed/>
                  <p:pic>
                    <p:nvPicPr>
                      <p:cNvPr id="0" name="Picture 1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48061" y="3541165"/>
                        <a:ext cx="2206176" cy="852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TextBox 10"/>
          <p:cNvSpPr txBox="1"/>
          <p:nvPr/>
        </p:nvSpPr>
        <p:spPr>
          <a:xfrm>
            <a:off x="5479312" y="3904423"/>
            <a:ext cx="940340" cy="369332"/>
          </a:xfrm>
          <a:prstGeom prst="rect">
            <a:avLst/>
          </a:prstGeom>
          <a:noFill/>
        </p:spPr>
        <p:txBody>
          <a:bodyPr wrap="square" rtlCol="0">
            <a:spAutoFit/>
          </a:bodyPr>
          <a:lstStyle/>
          <a:p>
            <a:r>
              <a:rPr lang="ru-RU" dirty="0" smtClean="0"/>
              <a:t>(12)</a:t>
            </a:r>
            <a:endParaRPr lang="ru-RU" dirty="0"/>
          </a:p>
        </p:txBody>
      </p:sp>
      <p:sp>
        <p:nvSpPr>
          <p:cNvPr id="12" name="TextBox 11"/>
          <p:cNvSpPr txBox="1"/>
          <p:nvPr/>
        </p:nvSpPr>
        <p:spPr>
          <a:xfrm>
            <a:off x="8586281" y="4786009"/>
            <a:ext cx="557719" cy="369332"/>
          </a:xfrm>
          <a:prstGeom prst="rect">
            <a:avLst/>
          </a:prstGeom>
          <a:noFill/>
        </p:spPr>
        <p:txBody>
          <a:bodyPr wrap="square" rtlCol="0">
            <a:spAutoFit/>
          </a:bodyPr>
          <a:lstStyle/>
          <a:p>
            <a:r>
              <a:rPr lang="ru-RU" dirty="0" smtClean="0"/>
              <a:t>28</a:t>
            </a:r>
            <a:endParaRPr lang="ru-RU"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4553" y="1189939"/>
            <a:ext cx="8767863" cy="3046988"/>
          </a:xfrm>
          <a:prstGeom prst="rect">
            <a:avLst/>
          </a:prstGeom>
          <a:solidFill>
            <a:schemeClr val="bg1"/>
          </a:solidFill>
        </p:spPr>
        <p:txBody>
          <a:bodyPr wrap="square" rtlCol="0">
            <a:spAutoFit/>
          </a:bodyPr>
          <a:lstStyle/>
          <a:p>
            <a:pPr algn="just">
              <a:lnSpc>
                <a:spcPct val="150000"/>
              </a:lnSpc>
            </a:pPr>
            <a:r>
              <a:rPr lang="ru-RU" sz="1600" dirty="0" smtClean="0">
                <a:latin typeface="Times New Roman" pitchFamily="18" charset="0"/>
                <a:cs typeface="Times New Roman" pitchFamily="18" charset="0"/>
              </a:rPr>
              <a:t>5. </a:t>
            </a:r>
            <a:r>
              <a:rPr lang="ru-RU" sz="1600" b="1" dirty="0" smtClean="0">
                <a:solidFill>
                  <a:srgbClr val="FF0000"/>
                </a:solidFill>
                <a:latin typeface="Times New Roman" pitchFamily="18" charset="0"/>
                <a:cs typeface="Times New Roman" pitchFamily="18" charset="0"/>
              </a:rPr>
              <a:t>Значимость коэффициента корреляции</a:t>
            </a:r>
            <a:r>
              <a:rPr lang="ru-RU" sz="1600" dirty="0" smtClean="0">
                <a:latin typeface="Times New Roman" pitchFamily="18" charset="0"/>
                <a:cs typeface="Times New Roman" pitchFamily="18" charset="0"/>
              </a:rPr>
              <a:t>. Коэффициенты </a:t>
            </a:r>
            <a:r>
              <a:rPr lang="ru-RU" sz="1600" i="1" dirty="0" smtClean="0">
                <a:latin typeface="Times New Roman" pitchFamily="18" charset="0"/>
                <a:cs typeface="Times New Roman" pitchFamily="18" charset="0"/>
              </a:rPr>
              <a:t>а</a:t>
            </a:r>
            <a:r>
              <a:rPr lang="ru-RU" sz="1600" dirty="0" smtClean="0">
                <a:latin typeface="Times New Roman" pitchFamily="18" charset="0"/>
                <a:cs typeface="Times New Roman" pitchFamily="18" charset="0"/>
              </a:rPr>
              <a:t> и </a:t>
            </a:r>
            <a:r>
              <a:rPr lang="en-US" sz="1600" dirty="0" smtClean="0">
                <a:latin typeface="Times New Roman" pitchFamily="18" charset="0"/>
                <a:cs typeface="Times New Roman" pitchFamily="18" charset="0"/>
              </a:rPr>
              <a:t>R </a:t>
            </a:r>
            <a:r>
              <a:rPr lang="ru-RU" sz="1600" dirty="0" smtClean="0">
                <a:latin typeface="Times New Roman" pitchFamily="18" charset="0"/>
                <a:cs typeface="Times New Roman" pitchFamily="18" charset="0"/>
              </a:rPr>
              <a:t> являются определенными параметрами, константами только для </a:t>
            </a:r>
            <a:r>
              <a:rPr lang="ru-RU" sz="1600" b="1" dirty="0" smtClean="0">
                <a:latin typeface="Times New Roman" pitchFamily="18" charset="0"/>
                <a:cs typeface="Times New Roman" pitchFamily="18" charset="0"/>
              </a:rPr>
              <a:t>генеральных</a:t>
            </a:r>
            <a:r>
              <a:rPr lang="ru-RU" sz="1600" dirty="0" smtClean="0">
                <a:latin typeface="Times New Roman" pitchFamily="18" charset="0"/>
                <a:cs typeface="Times New Roman" pitchFamily="18" charset="0"/>
              </a:rPr>
              <a:t> совокупностей, а при вычислении по ограниченным выборкам изменяются от выборки к выборке случайным образом. Для </a:t>
            </a:r>
            <a:r>
              <a:rPr lang="ru-RU" sz="1600" b="1" dirty="0" smtClean="0">
                <a:latin typeface="Times New Roman" pitchFamily="18" charset="0"/>
                <a:cs typeface="Times New Roman" pitchFamily="18" charset="0"/>
              </a:rPr>
              <a:t>небольших</a:t>
            </a:r>
            <a:r>
              <a:rPr lang="ru-RU" sz="1600" dirty="0" smtClean="0">
                <a:latin typeface="Times New Roman" pitchFamily="18" charset="0"/>
                <a:cs typeface="Times New Roman" pitchFamily="18" charset="0"/>
              </a:rPr>
              <a:t> выборок </a:t>
            </a:r>
            <a:r>
              <a:rPr lang="en-US" sz="1600" dirty="0" smtClean="0">
                <a:latin typeface="Times New Roman" pitchFamily="18" charset="0"/>
                <a:cs typeface="Times New Roman" pitchFamily="18" charset="0"/>
              </a:rPr>
              <a:t>X</a:t>
            </a:r>
            <a:r>
              <a:rPr lang="en-US" sz="1600" baseline="-25000" dirty="0" smtClean="0">
                <a:latin typeface="Times New Roman" pitchFamily="18" charset="0"/>
                <a:cs typeface="Times New Roman" pitchFamily="18" charset="0"/>
              </a:rPr>
              <a:t>i</a:t>
            </a:r>
            <a:r>
              <a:rPr lang="en-US" sz="1600" dirty="0" smtClean="0">
                <a:latin typeface="Times New Roman" pitchFamily="18" charset="0"/>
                <a:cs typeface="Times New Roman" pitchFamily="18" charset="0"/>
              </a:rPr>
              <a:t> </a:t>
            </a:r>
            <a:r>
              <a:rPr lang="ru-RU" sz="1600" dirty="0" smtClean="0">
                <a:latin typeface="Times New Roman" pitchFamily="18" charset="0"/>
                <a:cs typeface="Times New Roman" pitchFamily="18" charset="0"/>
              </a:rPr>
              <a:t>и </a:t>
            </a:r>
            <a:r>
              <a:rPr lang="en-US" sz="1600" dirty="0" smtClean="0">
                <a:latin typeface="Times New Roman" pitchFamily="18" charset="0"/>
                <a:cs typeface="Times New Roman" pitchFamily="18" charset="0"/>
              </a:rPr>
              <a:t>Y</a:t>
            </a:r>
            <a:r>
              <a:rPr lang="en-US" sz="1600" baseline="-25000" dirty="0" smtClean="0">
                <a:latin typeface="Times New Roman" pitchFamily="18" charset="0"/>
                <a:cs typeface="Times New Roman" pitchFamily="18" charset="0"/>
              </a:rPr>
              <a:t>i</a:t>
            </a:r>
            <a:r>
              <a:rPr lang="en-US" sz="1600" dirty="0" smtClean="0">
                <a:latin typeface="Times New Roman" pitchFamily="18" charset="0"/>
                <a:cs typeface="Times New Roman" pitchFamily="18" charset="0"/>
              </a:rPr>
              <a:t> </a:t>
            </a:r>
            <a:r>
              <a:rPr lang="ru-RU" sz="1600" dirty="0" smtClean="0">
                <a:latin typeface="Times New Roman" pitchFamily="18" charset="0"/>
                <a:cs typeface="Times New Roman" pitchFamily="18" charset="0"/>
              </a:rPr>
              <a:t>можно СЛУЧАЙНО получить </a:t>
            </a:r>
            <a:r>
              <a:rPr lang="en-US" sz="1600" dirty="0" smtClean="0">
                <a:latin typeface="Times New Roman" pitchFamily="18" charset="0"/>
                <a:cs typeface="Times New Roman" pitchFamily="18" charset="0"/>
              </a:rPr>
              <a:t>R</a:t>
            </a:r>
            <a:r>
              <a:rPr lang="en-US" sz="1600" dirty="0" smtClean="0">
                <a:latin typeface="Times New Roman"/>
                <a:cs typeface="Times New Roman"/>
              </a:rPr>
              <a:t>≠0 </a:t>
            </a:r>
            <a:r>
              <a:rPr lang="ru-RU" sz="1600" dirty="0" smtClean="0">
                <a:latin typeface="Times New Roman"/>
                <a:cs typeface="Times New Roman"/>
              </a:rPr>
              <a:t>там, где корреляции в действительности нет. Поэтому необходимо, вычислив </a:t>
            </a:r>
            <a:r>
              <a:rPr lang="en-US" sz="1600" dirty="0" smtClean="0">
                <a:latin typeface="Times New Roman" pitchFamily="18" charset="0"/>
                <a:cs typeface="Times New Roman" pitchFamily="18" charset="0"/>
              </a:rPr>
              <a:t>R</a:t>
            </a:r>
            <a:r>
              <a:rPr lang="ru-RU" sz="1600" dirty="0" smtClean="0">
                <a:latin typeface="Times New Roman" pitchFamily="18" charset="0"/>
                <a:cs typeface="Times New Roman" pitchFamily="18" charset="0"/>
              </a:rPr>
              <a:t>, проверить, чему равна вероятность того, что полученное значение </a:t>
            </a:r>
            <a:r>
              <a:rPr lang="en-US" sz="1600" dirty="0" smtClean="0">
                <a:latin typeface="Times New Roman" pitchFamily="18" charset="0"/>
                <a:cs typeface="Times New Roman" pitchFamily="18" charset="0"/>
              </a:rPr>
              <a:t>R</a:t>
            </a:r>
            <a:r>
              <a:rPr lang="ru-RU" sz="1600" dirty="0" smtClean="0">
                <a:latin typeface="Times New Roman" pitchFamily="18" charset="0"/>
                <a:cs typeface="Times New Roman" pitchFamily="18" charset="0"/>
              </a:rPr>
              <a:t> – случайное. Если эта вероятность ниже определенного значения (обычно принимают уровень 5 или 1%), то считают данный </a:t>
            </a:r>
            <a:r>
              <a:rPr lang="en-US" sz="1600" dirty="0" smtClean="0">
                <a:latin typeface="Times New Roman" pitchFamily="18" charset="0"/>
                <a:cs typeface="Times New Roman" pitchFamily="18" charset="0"/>
              </a:rPr>
              <a:t>R</a:t>
            </a:r>
            <a:r>
              <a:rPr lang="ru-RU" sz="1600" dirty="0" smtClean="0">
                <a:latin typeface="Times New Roman" pitchFamily="18" charset="0"/>
                <a:cs typeface="Times New Roman" pitchFamily="18" charset="0"/>
              </a:rPr>
              <a:t> ЗНАЧИМЫМ.</a:t>
            </a:r>
          </a:p>
          <a:p>
            <a:pPr algn="just">
              <a:lnSpc>
                <a:spcPct val="150000"/>
              </a:lnSpc>
            </a:pPr>
            <a:endParaRPr lang="ru-RU" sz="1600" dirty="0">
              <a:latin typeface="Times New Roman" pitchFamily="18" charset="0"/>
              <a:cs typeface="Times New Roman" pitchFamily="18" charset="0"/>
            </a:endParaRPr>
          </a:p>
        </p:txBody>
      </p:sp>
      <p:cxnSp>
        <p:nvCxnSpPr>
          <p:cNvPr id="6" name="Прямая соединительная линия 5"/>
          <p:cNvCxnSpPr/>
          <p:nvPr/>
        </p:nvCxnSpPr>
        <p:spPr>
          <a:xfrm>
            <a:off x="5864947" y="1342713"/>
            <a:ext cx="90791" cy="0"/>
          </a:xfrm>
          <a:prstGeom prst="line">
            <a:avLst/>
          </a:prstGeom>
          <a:ln>
            <a:solidFill>
              <a:srgbClr val="1802BE"/>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8586281" y="4786009"/>
            <a:ext cx="557719" cy="369332"/>
          </a:xfrm>
          <a:prstGeom prst="rect">
            <a:avLst/>
          </a:prstGeom>
          <a:noFill/>
        </p:spPr>
        <p:txBody>
          <a:bodyPr wrap="square" rtlCol="0">
            <a:spAutoFit/>
          </a:bodyPr>
          <a:lstStyle/>
          <a:p>
            <a:r>
              <a:rPr lang="en-US" dirty="0" smtClean="0"/>
              <a:t>29</a:t>
            </a:r>
            <a:endParaRPr lang="ru-RU"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4553" y="771728"/>
            <a:ext cx="8767863" cy="3416320"/>
          </a:xfrm>
          <a:prstGeom prst="rect">
            <a:avLst/>
          </a:prstGeom>
          <a:solidFill>
            <a:schemeClr val="bg1"/>
          </a:solidFill>
        </p:spPr>
        <p:txBody>
          <a:bodyPr wrap="square" rtlCol="0">
            <a:spAutoFit/>
          </a:bodyPr>
          <a:lstStyle/>
          <a:p>
            <a:pPr indent="457200" algn="just">
              <a:lnSpc>
                <a:spcPct val="150000"/>
              </a:lnSpc>
            </a:pPr>
            <a:r>
              <a:rPr lang="ru-RU" sz="1600" dirty="0" smtClean="0">
                <a:latin typeface="Times New Roman" pitchFamily="18" charset="0"/>
                <a:cs typeface="Times New Roman" pitchFamily="18" charset="0"/>
              </a:rPr>
              <a:t>Исходя из предположения, что совокупности </a:t>
            </a:r>
            <a:r>
              <a:rPr lang="en-US" sz="1600" dirty="0" smtClean="0">
                <a:latin typeface="Times New Roman" pitchFamily="18" charset="0"/>
                <a:cs typeface="Times New Roman" pitchFamily="18" charset="0"/>
              </a:rPr>
              <a:t>X</a:t>
            </a:r>
            <a:r>
              <a:rPr lang="en-US" sz="1600" baseline="-25000" dirty="0" smtClean="0">
                <a:latin typeface="Times New Roman" pitchFamily="18" charset="0"/>
                <a:cs typeface="Times New Roman" pitchFamily="18" charset="0"/>
              </a:rPr>
              <a:t>i</a:t>
            </a:r>
            <a:r>
              <a:rPr lang="ru-RU" sz="1600" dirty="0" smtClean="0">
                <a:latin typeface="Times New Roman" pitchFamily="18" charset="0"/>
                <a:cs typeface="Times New Roman" pitchFamily="18" charset="0"/>
              </a:rPr>
              <a:t>,</a:t>
            </a:r>
            <a:r>
              <a:rPr lang="en-US" sz="1600" dirty="0" smtClean="0">
                <a:latin typeface="Times New Roman" pitchFamily="18" charset="0"/>
                <a:cs typeface="Times New Roman" pitchFamily="18" charset="0"/>
              </a:rPr>
              <a:t>Y</a:t>
            </a:r>
            <a:r>
              <a:rPr lang="en-US" sz="1600" baseline="-25000" dirty="0" smtClean="0">
                <a:latin typeface="Times New Roman" pitchFamily="18" charset="0"/>
                <a:cs typeface="Times New Roman" pitchFamily="18" charset="0"/>
              </a:rPr>
              <a:t>i</a:t>
            </a:r>
            <a:r>
              <a:rPr lang="en-US" sz="1600" dirty="0" smtClean="0">
                <a:latin typeface="Times New Roman" pitchFamily="18" charset="0"/>
                <a:cs typeface="Times New Roman" pitchFamily="18" charset="0"/>
              </a:rPr>
              <a:t> </a:t>
            </a:r>
            <a:r>
              <a:rPr lang="ru-RU" sz="1600" dirty="0" smtClean="0">
                <a:latin typeface="Times New Roman" pitchFamily="18" charset="0"/>
                <a:cs typeface="Times New Roman" pitchFamily="18" charset="0"/>
              </a:rPr>
              <a:t>распределены по нормальному закону и имеют нулевую корреляцию, можно убедиться, что распределение частот появления тех или иных значений </a:t>
            </a:r>
            <a:r>
              <a:rPr lang="en-US" sz="1600" dirty="0" smtClean="0">
                <a:latin typeface="Times New Roman" pitchFamily="18" charset="0"/>
                <a:cs typeface="Times New Roman" pitchFamily="18" charset="0"/>
              </a:rPr>
              <a:t>R</a:t>
            </a:r>
            <a:r>
              <a:rPr lang="ru-RU" sz="1600" dirty="0" smtClean="0">
                <a:latin typeface="Times New Roman" pitchFamily="18" charset="0"/>
                <a:cs typeface="Times New Roman" pitchFamily="18" charset="0"/>
              </a:rPr>
              <a:t> приближается с ростом </a:t>
            </a:r>
            <a:r>
              <a:rPr lang="en-US" sz="1600" dirty="0" smtClean="0">
                <a:latin typeface="Times New Roman" pitchFamily="18" charset="0"/>
                <a:cs typeface="Times New Roman" pitchFamily="18" charset="0"/>
              </a:rPr>
              <a:t>N</a:t>
            </a:r>
            <a:r>
              <a:rPr lang="ru-RU" sz="1600" dirty="0" smtClean="0">
                <a:latin typeface="Times New Roman" pitchFamily="18" charset="0"/>
                <a:cs typeface="Times New Roman" pitchFamily="18" charset="0"/>
              </a:rPr>
              <a:t> к НОРМАЛЬНОМУ со средним </a:t>
            </a:r>
            <a:r>
              <a:rPr lang="en-US" sz="1600" dirty="0" smtClean="0">
                <a:latin typeface="Times New Roman" pitchFamily="18" charset="0"/>
                <a:cs typeface="Times New Roman" pitchFamily="18" charset="0"/>
              </a:rPr>
              <a:t>R</a:t>
            </a:r>
            <a:r>
              <a:rPr lang="ru-RU" sz="1600" dirty="0" smtClean="0">
                <a:latin typeface="Times New Roman" pitchFamily="18" charset="0"/>
                <a:cs typeface="Times New Roman" pitchFamily="18" charset="0"/>
              </a:rPr>
              <a:t>=0 и СКО</a:t>
            </a:r>
          </a:p>
          <a:p>
            <a:pPr indent="457200" algn="just">
              <a:lnSpc>
                <a:spcPct val="150000"/>
              </a:lnSpc>
            </a:pPr>
            <a:endParaRPr lang="ru-RU" sz="1600" dirty="0" smtClean="0">
              <a:latin typeface="Times New Roman" pitchFamily="18" charset="0"/>
              <a:cs typeface="Times New Roman" pitchFamily="18" charset="0"/>
            </a:endParaRPr>
          </a:p>
          <a:p>
            <a:pPr indent="457200" algn="just">
              <a:lnSpc>
                <a:spcPct val="150000"/>
              </a:lnSpc>
            </a:pPr>
            <a:endParaRPr lang="ru-RU" sz="1600" dirty="0" smtClean="0">
              <a:latin typeface="Times New Roman" pitchFamily="18" charset="0"/>
              <a:cs typeface="Times New Roman" pitchFamily="18" charset="0"/>
            </a:endParaRPr>
          </a:p>
          <a:p>
            <a:pPr algn="just">
              <a:lnSpc>
                <a:spcPct val="150000"/>
              </a:lnSpc>
            </a:pPr>
            <a:endParaRPr lang="ru-RU" sz="1600" dirty="0" smtClean="0">
              <a:latin typeface="Times New Roman" pitchFamily="18" charset="0"/>
              <a:cs typeface="Times New Roman" pitchFamily="18" charset="0"/>
            </a:endParaRPr>
          </a:p>
          <a:p>
            <a:pPr algn="just">
              <a:lnSpc>
                <a:spcPct val="150000"/>
              </a:lnSpc>
            </a:pPr>
            <a:r>
              <a:rPr lang="ru-RU" sz="1600" dirty="0" smtClean="0">
                <a:latin typeface="Times New Roman" pitchFamily="18" charset="0"/>
                <a:cs typeface="Times New Roman" pitchFamily="18" charset="0"/>
              </a:rPr>
              <a:t>Следовательно, для </a:t>
            </a:r>
            <a:r>
              <a:rPr lang="en-US" sz="1600" dirty="0" smtClean="0">
                <a:latin typeface="Times New Roman" pitchFamily="18" charset="0"/>
                <a:cs typeface="Times New Roman" pitchFamily="18" charset="0"/>
              </a:rPr>
              <a:t>R</a:t>
            </a:r>
            <a:r>
              <a:rPr lang="ru-RU" sz="1600" dirty="0" smtClean="0">
                <a:latin typeface="Times New Roman" pitchFamily="18" charset="0"/>
                <a:cs typeface="Times New Roman" pitchFamily="18" charset="0"/>
              </a:rPr>
              <a:t>, превышающих значение СКО в </a:t>
            </a:r>
            <a:r>
              <a:rPr lang="en-US" sz="1600" dirty="0" smtClean="0">
                <a:latin typeface="Times New Roman" pitchFamily="18" charset="0"/>
                <a:cs typeface="Times New Roman" pitchFamily="18" charset="0"/>
              </a:rPr>
              <a:t>t</a:t>
            </a:r>
            <a:r>
              <a:rPr lang="ru-RU" sz="1600" dirty="0" smtClean="0">
                <a:latin typeface="Times New Roman" pitchFamily="18" charset="0"/>
                <a:cs typeface="Times New Roman" pitchFamily="18" charset="0"/>
              </a:rPr>
              <a:t> раз, вероятность случайного возникновения </a:t>
            </a:r>
            <a:r>
              <a:rPr lang="en-US" sz="1600" dirty="0" smtClean="0">
                <a:latin typeface="Times New Roman" pitchFamily="18" charset="0"/>
                <a:cs typeface="Times New Roman" pitchFamily="18" charset="0"/>
              </a:rPr>
              <a:t>R</a:t>
            </a:r>
            <a:r>
              <a:rPr lang="ru-RU" sz="1600" dirty="0" smtClean="0">
                <a:latin typeface="Times New Roman" pitchFamily="18" charset="0"/>
                <a:cs typeface="Times New Roman" pitchFamily="18" charset="0"/>
              </a:rPr>
              <a:t> из некоррелированных совокупностей составит </a:t>
            </a:r>
            <a:r>
              <a:rPr lang="el-GR" sz="1600" dirty="0" smtClean="0">
                <a:latin typeface="Times New Roman"/>
                <a:cs typeface="Times New Roman"/>
              </a:rPr>
              <a:t>α</a:t>
            </a:r>
            <a:r>
              <a:rPr lang="en-US" sz="1600" dirty="0" smtClean="0">
                <a:latin typeface="Times New Roman"/>
                <a:cs typeface="Times New Roman"/>
              </a:rPr>
              <a:t> </a:t>
            </a:r>
            <a:r>
              <a:rPr lang="ru-RU" sz="1600" dirty="0" smtClean="0">
                <a:latin typeface="Times New Roman"/>
                <a:cs typeface="Times New Roman"/>
              </a:rPr>
              <a:t>=</a:t>
            </a:r>
            <a:r>
              <a:rPr lang="en-US" sz="1600" dirty="0" smtClean="0">
                <a:latin typeface="Times New Roman"/>
                <a:cs typeface="Times New Roman"/>
              </a:rPr>
              <a:t> </a:t>
            </a:r>
            <a:r>
              <a:rPr lang="ru-RU" sz="1600" dirty="0" smtClean="0">
                <a:latin typeface="Times New Roman"/>
                <a:cs typeface="Times New Roman"/>
              </a:rPr>
              <a:t>1</a:t>
            </a:r>
            <a:r>
              <a:rPr lang="en-US" sz="1600" dirty="0" smtClean="0">
                <a:latin typeface="Times New Roman"/>
                <a:cs typeface="Times New Roman"/>
              </a:rPr>
              <a:t> </a:t>
            </a:r>
            <a:r>
              <a:rPr lang="ru-RU" sz="1600" dirty="0" smtClean="0">
                <a:latin typeface="Times New Roman"/>
                <a:cs typeface="Times New Roman"/>
              </a:rPr>
              <a:t>-</a:t>
            </a:r>
            <a:r>
              <a:rPr lang="en-US" sz="1600" dirty="0" smtClean="0">
                <a:latin typeface="Times New Roman"/>
                <a:cs typeface="Times New Roman"/>
              </a:rPr>
              <a:t> </a:t>
            </a:r>
            <a:r>
              <a:rPr lang="ru-RU" sz="1600" dirty="0" smtClean="0">
                <a:latin typeface="Times New Roman"/>
                <a:cs typeface="Times New Roman"/>
              </a:rPr>
              <a:t>Р</a:t>
            </a:r>
            <a:r>
              <a:rPr lang="en-US" sz="1600" baseline="-25000" dirty="0" smtClean="0">
                <a:latin typeface="Times New Roman" pitchFamily="18" charset="0"/>
                <a:cs typeface="Times New Roman" pitchFamily="18" charset="0"/>
              </a:rPr>
              <a:t>CT</a:t>
            </a:r>
            <a:r>
              <a:rPr lang="ru-RU" sz="1600" dirty="0" smtClean="0">
                <a:latin typeface="Times New Roman"/>
                <a:cs typeface="Times New Roman"/>
              </a:rPr>
              <a:t>(</a:t>
            </a:r>
            <a:r>
              <a:rPr lang="en-US" sz="1600" dirty="0" smtClean="0">
                <a:latin typeface="Times New Roman" pitchFamily="18" charset="0"/>
                <a:cs typeface="Times New Roman" pitchFamily="18" charset="0"/>
              </a:rPr>
              <a:t>t</a:t>
            </a:r>
            <a:r>
              <a:rPr lang="en-US" sz="1600" baseline="-25000" dirty="0" smtClean="0">
                <a:latin typeface="Times New Roman" pitchFamily="18" charset="0"/>
                <a:cs typeface="Times New Roman" pitchFamily="18" charset="0"/>
              </a:rPr>
              <a:t>N-1</a:t>
            </a:r>
            <a:r>
              <a:rPr lang="ru-RU" sz="1600" dirty="0" smtClean="0">
                <a:latin typeface="Times New Roman"/>
                <a:cs typeface="Times New Roman"/>
              </a:rPr>
              <a:t>), где Р</a:t>
            </a:r>
            <a:r>
              <a:rPr lang="en-US" sz="1600" baseline="-25000" dirty="0" smtClean="0">
                <a:latin typeface="Times New Roman" pitchFamily="18" charset="0"/>
                <a:cs typeface="Times New Roman" pitchFamily="18" charset="0"/>
              </a:rPr>
              <a:t>CT</a:t>
            </a:r>
            <a:r>
              <a:rPr lang="ru-RU" sz="1600" dirty="0" smtClean="0">
                <a:latin typeface="Times New Roman"/>
                <a:cs typeface="Times New Roman"/>
              </a:rPr>
              <a:t>(</a:t>
            </a:r>
            <a:r>
              <a:rPr lang="en-US" sz="1600" dirty="0" smtClean="0">
                <a:latin typeface="Times New Roman" pitchFamily="18" charset="0"/>
                <a:cs typeface="Times New Roman" pitchFamily="18" charset="0"/>
              </a:rPr>
              <a:t>t</a:t>
            </a:r>
            <a:r>
              <a:rPr lang="en-US" sz="1600" baseline="-25000" dirty="0" smtClean="0">
                <a:latin typeface="Times New Roman" pitchFamily="18" charset="0"/>
                <a:cs typeface="Times New Roman" pitchFamily="18" charset="0"/>
              </a:rPr>
              <a:t>N-1</a:t>
            </a:r>
            <a:r>
              <a:rPr lang="ru-RU" sz="1600" dirty="0" smtClean="0">
                <a:latin typeface="Times New Roman"/>
                <a:cs typeface="Times New Roman"/>
              </a:rPr>
              <a:t>)</a:t>
            </a:r>
            <a:r>
              <a:rPr lang="en-US" sz="1600" dirty="0" smtClean="0">
                <a:latin typeface="Times New Roman"/>
                <a:cs typeface="Times New Roman"/>
              </a:rPr>
              <a:t> – </a:t>
            </a:r>
            <a:r>
              <a:rPr lang="ru-RU" sz="1600" dirty="0" smtClean="0">
                <a:latin typeface="Times New Roman"/>
                <a:cs typeface="Times New Roman"/>
              </a:rPr>
              <a:t>функция распределения Стьюдента при «числе наблюдений» </a:t>
            </a:r>
            <a:r>
              <a:rPr lang="en-US" sz="1600" dirty="0" smtClean="0">
                <a:latin typeface="Times New Roman"/>
                <a:cs typeface="Times New Roman"/>
              </a:rPr>
              <a:t>N-1.</a:t>
            </a:r>
            <a:endParaRPr lang="ru-RU" sz="1600" dirty="0">
              <a:latin typeface="Times New Roman" pitchFamily="18" charset="0"/>
              <a:cs typeface="Times New Roman" pitchFamily="18" charset="0"/>
            </a:endParaRPr>
          </a:p>
        </p:txBody>
      </p:sp>
      <p:cxnSp>
        <p:nvCxnSpPr>
          <p:cNvPr id="6" name="Прямая соединительная линия 5"/>
          <p:cNvCxnSpPr/>
          <p:nvPr/>
        </p:nvCxnSpPr>
        <p:spPr>
          <a:xfrm>
            <a:off x="6440465" y="1626253"/>
            <a:ext cx="90791" cy="0"/>
          </a:xfrm>
          <a:prstGeom prst="line">
            <a:avLst/>
          </a:prstGeom>
          <a:ln>
            <a:solidFill>
              <a:srgbClr val="1802BE"/>
            </a:solidFill>
          </a:ln>
        </p:spPr>
        <p:style>
          <a:lnRef idx="2">
            <a:schemeClr val="accent1"/>
          </a:lnRef>
          <a:fillRef idx="0">
            <a:schemeClr val="accent1"/>
          </a:fillRef>
          <a:effectRef idx="1">
            <a:schemeClr val="accent1"/>
          </a:effectRef>
          <a:fontRef idx="minor">
            <a:schemeClr val="tx1"/>
          </a:fontRef>
        </p:style>
      </p:cxnSp>
      <p:graphicFrame>
        <p:nvGraphicFramePr>
          <p:cNvPr id="104450" name="Object 2"/>
          <p:cNvGraphicFramePr>
            <a:graphicFrameLocks noChangeAspect="1"/>
          </p:cNvGraphicFramePr>
          <p:nvPr>
            <p:extLst>
              <p:ext uri="{D42A27DB-BD31-4B8C-83A1-F6EECF244321}">
                <p14:modId xmlns:p14="http://schemas.microsoft.com/office/powerpoint/2010/main" val="3624577669"/>
              </p:ext>
            </p:extLst>
          </p:nvPr>
        </p:nvGraphicFramePr>
        <p:xfrm>
          <a:off x="3922789" y="2110266"/>
          <a:ext cx="1101171" cy="608109"/>
        </p:xfrm>
        <a:graphic>
          <a:graphicData uri="http://schemas.openxmlformats.org/presentationml/2006/ole">
            <mc:AlternateContent xmlns:mc="http://schemas.openxmlformats.org/markup-compatibility/2006">
              <mc:Choice xmlns:v="urn:schemas-microsoft-com:vml" Requires="v">
                <p:oleObj spid="_x0000_s115752" name="Equation" r:id="rId3" imgW="850531" imgH="469696" progId="Equation.DSMT4">
                  <p:embed/>
                </p:oleObj>
              </mc:Choice>
              <mc:Fallback>
                <p:oleObj name="Equation" r:id="rId3" imgW="850531" imgH="469696" progId="Equation.DSMT4">
                  <p:embed/>
                  <p:pic>
                    <p:nvPicPr>
                      <p:cNvPr id="10445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2789" y="2110266"/>
                        <a:ext cx="1101171" cy="6081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9"/>
          <p:cNvSpPr txBox="1"/>
          <p:nvPr/>
        </p:nvSpPr>
        <p:spPr>
          <a:xfrm>
            <a:off x="8586281" y="4786009"/>
            <a:ext cx="557719" cy="369332"/>
          </a:xfrm>
          <a:prstGeom prst="rect">
            <a:avLst/>
          </a:prstGeom>
          <a:noFill/>
        </p:spPr>
        <p:txBody>
          <a:bodyPr wrap="square" rtlCol="0">
            <a:spAutoFit/>
          </a:bodyPr>
          <a:lstStyle/>
          <a:p>
            <a:r>
              <a:rPr lang="en-US" dirty="0" smtClean="0"/>
              <a:t>30</a:t>
            </a:r>
            <a:endParaRPr lang="ru-RU" dirty="0"/>
          </a:p>
        </p:txBody>
      </p:sp>
    </p:spTree>
    <p:extLst>
      <p:ext uri="{BB962C8B-B14F-4D97-AF65-F5344CB8AC3E}">
        <p14:creationId xmlns:p14="http://schemas.microsoft.com/office/powerpoint/2010/main" val="30452890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1583" y="752272"/>
            <a:ext cx="8664102" cy="3416320"/>
          </a:xfrm>
          <a:prstGeom prst="rect">
            <a:avLst/>
          </a:prstGeom>
          <a:noFill/>
        </p:spPr>
        <p:txBody>
          <a:bodyPr wrap="square" rtlCol="0">
            <a:spAutoFit/>
          </a:bodyPr>
          <a:lstStyle/>
          <a:p>
            <a:pPr indent="457200" algn="just">
              <a:lnSpc>
                <a:spcPct val="150000"/>
              </a:lnSpc>
            </a:pPr>
            <a:r>
              <a:rPr lang="ru-RU" sz="1600" dirty="0" smtClean="0">
                <a:latin typeface="Times New Roman" pitchFamily="18" charset="0"/>
                <a:cs typeface="Times New Roman" pitchFamily="18" charset="0"/>
              </a:rPr>
              <a:t>Таким образом, если вычислить </a:t>
            </a:r>
            <a:r>
              <a:rPr lang="en-US" sz="1600" dirty="0" smtClean="0">
                <a:latin typeface="Times New Roman" pitchFamily="18" charset="0"/>
                <a:cs typeface="Times New Roman" pitchFamily="18" charset="0"/>
              </a:rPr>
              <a:t>t=R/S</a:t>
            </a:r>
            <a:r>
              <a:rPr lang="en-US" sz="1600" baseline="-25000" dirty="0" smtClean="0">
                <a:latin typeface="Times New Roman" pitchFamily="18" charset="0"/>
                <a:cs typeface="Times New Roman" pitchFamily="18" charset="0"/>
              </a:rPr>
              <a:t>R</a:t>
            </a:r>
            <a:r>
              <a:rPr lang="ru-RU" sz="1600" dirty="0" smtClean="0">
                <a:latin typeface="Times New Roman" pitchFamily="18" charset="0"/>
                <a:cs typeface="Times New Roman" pitchFamily="18" charset="0"/>
              </a:rPr>
              <a:t>, то есть</a:t>
            </a:r>
          </a:p>
          <a:p>
            <a:pPr indent="457200" algn="just">
              <a:lnSpc>
                <a:spcPct val="150000"/>
              </a:lnSpc>
            </a:pPr>
            <a:endParaRPr lang="ru-RU" sz="1600" dirty="0" smtClean="0">
              <a:latin typeface="Times New Roman" pitchFamily="18" charset="0"/>
              <a:cs typeface="Times New Roman" pitchFamily="18" charset="0"/>
            </a:endParaRPr>
          </a:p>
          <a:p>
            <a:pPr indent="457200" algn="just">
              <a:lnSpc>
                <a:spcPct val="150000"/>
              </a:lnSpc>
            </a:pPr>
            <a:endParaRPr lang="ru-RU" sz="1600" dirty="0" smtClean="0">
              <a:latin typeface="Times New Roman" pitchFamily="18" charset="0"/>
              <a:cs typeface="Times New Roman" pitchFamily="18" charset="0"/>
            </a:endParaRPr>
          </a:p>
          <a:p>
            <a:pPr algn="just">
              <a:lnSpc>
                <a:spcPct val="150000"/>
              </a:lnSpc>
            </a:pPr>
            <a:r>
              <a:rPr lang="ru-RU" sz="1600" dirty="0" smtClean="0">
                <a:latin typeface="Times New Roman" pitchFamily="18" charset="0"/>
                <a:cs typeface="Times New Roman" pitchFamily="18" charset="0"/>
              </a:rPr>
              <a:t>и затем найти это значение </a:t>
            </a:r>
            <a:r>
              <a:rPr lang="en-US" sz="1600" dirty="0" smtClean="0">
                <a:latin typeface="Times New Roman" pitchFamily="18" charset="0"/>
                <a:cs typeface="Times New Roman" pitchFamily="18" charset="0"/>
              </a:rPr>
              <a:t>t</a:t>
            </a:r>
            <a:r>
              <a:rPr lang="ru-RU" sz="1600" dirty="0" smtClean="0">
                <a:latin typeface="Times New Roman" pitchFamily="18" charset="0"/>
                <a:cs typeface="Times New Roman" pitchFamily="18" charset="0"/>
              </a:rPr>
              <a:t> в таблице при «числе наблюдений» </a:t>
            </a:r>
            <a:r>
              <a:rPr lang="en-US" sz="1600" dirty="0" smtClean="0">
                <a:latin typeface="Times New Roman" pitchFamily="18" charset="0"/>
                <a:cs typeface="Times New Roman" pitchFamily="18" charset="0"/>
              </a:rPr>
              <a:t>N-1</a:t>
            </a:r>
            <a:r>
              <a:rPr lang="ru-RU" sz="1600" dirty="0" smtClean="0">
                <a:latin typeface="Times New Roman" pitchFamily="18" charset="0"/>
                <a:cs typeface="Times New Roman" pitchFamily="18" charset="0"/>
              </a:rPr>
              <a:t>, то соответствующее значение Р</a:t>
            </a:r>
            <a:r>
              <a:rPr lang="ru-RU" sz="1600" baseline="-25000" dirty="0" smtClean="0">
                <a:latin typeface="Times New Roman" pitchFamily="18" charset="0"/>
                <a:cs typeface="Times New Roman" pitchFamily="18" charset="0"/>
              </a:rPr>
              <a:t>СТ</a:t>
            </a:r>
            <a:r>
              <a:rPr lang="ru-RU" sz="1600" dirty="0" smtClean="0">
                <a:latin typeface="Times New Roman" pitchFamily="18" charset="0"/>
                <a:cs typeface="Times New Roman" pitchFamily="18" charset="0"/>
              </a:rPr>
              <a:t> определит искомую вероятность </a:t>
            </a:r>
            <a:r>
              <a:rPr lang="el-GR" sz="1600" dirty="0" smtClean="0">
                <a:latin typeface="Times New Roman"/>
                <a:cs typeface="Times New Roman"/>
              </a:rPr>
              <a:t>α</a:t>
            </a:r>
            <a:r>
              <a:rPr lang="ru-RU" sz="1600" dirty="0" smtClean="0">
                <a:latin typeface="Times New Roman"/>
                <a:cs typeface="Times New Roman"/>
              </a:rPr>
              <a:t> = 1 - </a:t>
            </a:r>
            <a:r>
              <a:rPr lang="ru-RU" sz="1600" dirty="0" smtClean="0">
                <a:latin typeface="Times New Roman" pitchFamily="18" charset="0"/>
                <a:cs typeface="Times New Roman" pitchFamily="18" charset="0"/>
              </a:rPr>
              <a:t>Р</a:t>
            </a:r>
            <a:r>
              <a:rPr lang="ru-RU" sz="1600" baseline="-25000" dirty="0" smtClean="0">
                <a:latin typeface="Times New Roman" pitchFamily="18" charset="0"/>
                <a:cs typeface="Times New Roman" pitchFamily="18" charset="0"/>
              </a:rPr>
              <a:t>СТ</a:t>
            </a:r>
            <a:r>
              <a:rPr lang="ru-RU" sz="1600" dirty="0" smtClean="0">
                <a:latin typeface="Times New Roman"/>
                <a:cs typeface="Times New Roman"/>
              </a:rPr>
              <a:t>.</a:t>
            </a:r>
          </a:p>
          <a:p>
            <a:pPr indent="457200" algn="just">
              <a:lnSpc>
                <a:spcPct val="150000"/>
              </a:lnSpc>
            </a:pPr>
            <a:r>
              <a:rPr lang="ru-RU" sz="1600" dirty="0" smtClean="0">
                <a:latin typeface="Times New Roman"/>
                <a:cs typeface="Times New Roman"/>
              </a:rPr>
              <a:t>(Для полученного в 4 коэффициента корреляции </a:t>
            </a:r>
            <a:r>
              <a:rPr lang="en-US" sz="1600" dirty="0" smtClean="0">
                <a:latin typeface="Times New Roman"/>
                <a:cs typeface="Times New Roman"/>
              </a:rPr>
              <a:t>R</a:t>
            </a:r>
            <a:r>
              <a:rPr lang="en-US" sz="1600" baseline="-25000" dirty="0" smtClean="0">
                <a:latin typeface="Times New Roman"/>
                <a:cs typeface="Times New Roman"/>
              </a:rPr>
              <a:t>HW</a:t>
            </a:r>
            <a:r>
              <a:rPr lang="en-US" sz="1600" dirty="0" smtClean="0">
                <a:latin typeface="Times New Roman"/>
                <a:cs typeface="Times New Roman"/>
              </a:rPr>
              <a:t>=0,87 </a:t>
            </a:r>
            <a:r>
              <a:rPr lang="ru-RU" sz="1600" dirty="0" smtClean="0">
                <a:latin typeface="Times New Roman"/>
                <a:cs typeface="Times New Roman"/>
              </a:rPr>
              <a:t>будет</a:t>
            </a:r>
          </a:p>
          <a:p>
            <a:pPr indent="457200" algn="just">
              <a:lnSpc>
                <a:spcPct val="150000"/>
              </a:lnSpc>
            </a:pPr>
            <a:endParaRPr lang="ru-RU" sz="1600" dirty="0" smtClean="0">
              <a:latin typeface="Times New Roman"/>
              <a:cs typeface="Times New Roman"/>
            </a:endParaRPr>
          </a:p>
          <a:p>
            <a:pPr indent="457200" algn="just">
              <a:lnSpc>
                <a:spcPct val="150000"/>
              </a:lnSpc>
            </a:pPr>
            <a:r>
              <a:rPr lang="ru-RU" sz="1600" dirty="0" smtClean="0">
                <a:latin typeface="Times New Roman"/>
                <a:cs typeface="Times New Roman"/>
              </a:rPr>
              <a:t>Из таблицы коэффициент Стьюдента для </a:t>
            </a:r>
            <a:r>
              <a:rPr lang="en-US" sz="1600" dirty="0" smtClean="0">
                <a:latin typeface="Times New Roman"/>
                <a:cs typeface="Times New Roman"/>
              </a:rPr>
              <a:t>t</a:t>
            </a:r>
            <a:r>
              <a:rPr lang="en-US" sz="1600" baseline="-25000" dirty="0" smtClean="0">
                <a:latin typeface="Times New Roman"/>
                <a:cs typeface="Times New Roman"/>
              </a:rPr>
              <a:t>40</a:t>
            </a:r>
            <a:r>
              <a:rPr lang="en-US" sz="1600" dirty="0" smtClean="0">
                <a:latin typeface="Times New Roman"/>
                <a:cs typeface="Times New Roman"/>
              </a:rPr>
              <a:t>≥3,6</a:t>
            </a:r>
            <a:r>
              <a:rPr lang="ru-RU" sz="1600" dirty="0" smtClean="0">
                <a:latin typeface="Times New Roman"/>
                <a:cs typeface="Times New Roman"/>
              </a:rPr>
              <a:t> соответствует </a:t>
            </a:r>
            <a:r>
              <a:rPr lang="ru-RU" sz="1600" dirty="0" smtClean="0">
                <a:latin typeface="Times New Roman" pitchFamily="18" charset="0"/>
                <a:cs typeface="Times New Roman" pitchFamily="18" charset="0"/>
              </a:rPr>
              <a:t>Р</a:t>
            </a:r>
            <a:r>
              <a:rPr lang="ru-RU" sz="1600" baseline="-25000" dirty="0" smtClean="0">
                <a:latin typeface="Times New Roman" pitchFamily="18" charset="0"/>
                <a:cs typeface="Times New Roman" pitchFamily="18" charset="0"/>
              </a:rPr>
              <a:t>СТ</a:t>
            </a:r>
            <a:r>
              <a:rPr lang="en-US" sz="1600" dirty="0" smtClean="0">
                <a:latin typeface="Times New Roman"/>
                <a:cs typeface="Times New Roman"/>
              </a:rPr>
              <a:t>&gt;</a:t>
            </a:r>
            <a:r>
              <a:rPr lang="ru-RU" sz="1600" dirty="0" smtClean="0">
                <a:latin typeface="Times New Roman"/>
                <a:cs typeface="Times New Roman"/>
              </a:rPr>
              <a:t>99% или </a:t>
            </a:r>
            <a:r>
              <a:rPr lang="el-GR" sz="1600" dirty="0" smtClean="0">
                <a:latin typeface="Times New Roman"/>
                <a:cs typeface="Times New Roman"/>
              </a:rPr>
              <a:t>α</a:t>
            </a:r>
            <a:r>
              <a:rPr lang="en-US" sz="1600" dirty="0" smtClean="0">
                <a:latin typeface="Times New Roman"/>
                <a:cs typeface="Times New Roman"/>
              </a:rPr>
              <a:t>&lt;</a:t>
            </a:r>
            <a:r>
              <a:rPr lang="ru-RU" sz="1600" dirty="0" smtClean="0">
                <a:latin typeface="Times New Roman"/>
                <a:cs typeface="Times New Roman"/>
              </a:rPr>
              <a:t>1% - коэффициент </a:t>
            </a:r>
            <a:r>
              <a:rPr lang="en-US" sz="1600" dirty="0" smtClean="0">
                <a:latin typeface="Times New Roman"/>
                <a:cs typeface="Times New Roman"/>
              </a:rPr>
              <a:t>R</a:t>
            </a:r>
            <a:r>
              <a:rPr lang="ru-RU" sz="1600" dirty="0" smtClean="0">
                <a:latin typeface="Times New Roman"/>
                <a:cs typeface="Times New Roman"/>
              </a:rPr>
              <a:t> является здесь ЗНАЧИМЫМ, корреляция действительно имеет место</a:t>
            </a:r>
            <a:r>
              <a:rPr lang="en-US" sz="1600" dirty="0" smtClean="0">
                <a:latin typeface="Times New Roman"/>
                <a:cs typeface="Times New Roman"/>
              </a:rPr>
              <a:t>)</a:t>
            </a:r>
            <a:r>
              <a:rPr lang="ru-RU" sz="1600" dirty="0" smtClean="0">
                <a:latin typeface="Times New Roman"/>
                <a:cs typeface="Times New Roman"/>
              </a:rPr>
              <a:t>.</a:t>
            </a:r>
            <a:endParaRPr lang="ru-RU" sz="1600" dirty="0">
              <a:latin typeface="Times New Roman" pitchFamily="18" charset="0"/>
              <a:cs typeface="Times New Roman" pitchFamily="18" charset="0"/>
            </a:endParaRPr>
          </a:p>
        </p:txBody>
      </p:sp>
      <p:graphicFrame>
        <p:nvGraphicFramePr>
          <p:cNvPr id="105474" name="Object 2"/>
          <p:cNvGraphicFramePr>
            <a:graphicFrameLocks noChangeAspect="1"/>
          </p:cNvGraphicFramePr>
          <p:nvPr>
            <p:extLst>
              <p:ext uri="{D42A27DB-BD31-4B8C-83A1-F6EECF244321}">
                <p14:modId xmlns:p14="http://schemas.microsoft.com/office/powerpoint/2010/main" val="1253339786"/>
              </p:ext>
            </p:extLst>
          </p:nvPr>
        </p:nvGraphicFramePr>
        <p:xfrm>
          <a:off x="5236263" y="1029455"/>
          <a:ext cx="1132489" cy="600562"/>
        </p:xfrm>
        <a:graphic>
          <a:graphicData uri="http://schemas.openxmlformats.org/presentationml/2006/ole">
            <mc:AlternateContent xmlns:mc="http://schemas.openxmlformats.org/markup-compatibility/2006">
              <mc:Choice xmlns:v="urn:schemas-microsoft-com:vml" Requires="v">
                <p:oleObj spid="_x0000_s105750" name="Equation" r:id="rId3" imgW="837836" imgH="444307" progId="Equation.DSMT4">
                  <p:embed/>
                </p:oleObj>
              </mc:Choice>
              <mc:Fallback>
                <p:oleObj name="Equation" r:id="rId3" imgW="837836" imgH="444307" progId="Equation.DSMT4">
                  <p:embed/>
                  <p:pic>
                    <p:nvPicPr>
                      <p:cNvPr id="0" name="Picture 7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6263" y="1029455"/>
                        <a:ext cx="1132489" cy="600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6757481" y="1108953"/>
            <a:ext cx="635540" cy="369332"/>
          </a:xfrm>
          <a:prstGeom prst="rect">
            <a:avLst/>
          </a:prstGeom>
          <a:noFill/>
        </p:spPr>
        <p:txBody>
          <a:bodyPr wrap="square" rtlCol="0">
            <a:spAutoFit/>
          </a:bodyPr>
          <a:lstStyle/>
          <a:p>
            <a:r>
              <a:rPr lang="ru-RU" dirty="0" smtClean="0"/>
              <a:t>(13)</a:t>
            </a:r>
            <a:endParaRPr lang="ru-RU" dirty="0"/>
          </a:p>
        </p:txBody>
      </p:sp>
      <p:graphicFrame>
        <p:nvGraphicFramePr>
          <p:cNvPr id="105475" name="Object 3"/>
          <p:cNvGraphicFramePr>
            <a:graphicFrameLocks noChangeAspect="1"/>
          </p:cNvGraphicFramePr>
          <p:nvPr>
            <p:extLst>
              <p:ext uri="{D42A27DB-BD31-4B8C-83A1-F6EECF244321}">
                <p14:modId xmlns:p14="http://schemas.microsoft.com/office/powerpoint/2010/main" val="3734033260"/>
              </p:ext>
            </p:extLst>
          </p:nvPr>
        </p:nvGraphicFramePr>
        <p:xfrm>
          <a:off x="6484497" y="2544417"/>
          <a:ext cx="1817047" cy="584615"/>
        </p:xfrm>
        <a:graphic>
          <a:graphicData uri="http://schemas.openxmlformats.org/presentationml/2006/ole">
            <mc:AlternateContent xmlns:mc="http://schemas.openxmlformats.org/markup-compatibility/2006">
              <mc:Choice xmlns:v="urn:schemas-microsoft-com:vml" Requires="v">
                <p:oleObj spid="_x0000_s105751" name="Equation" r:id="rId5" imgW="1459866" imgH="469696" progId="Equation.DSMT4">
                  <p:embed/>
                </p:oleObj>
              </mc:Choice>
              <mc:Fallback>
                <p:oleObj name="Equation" r:id="rId5" imgW="1459866" imgH="469696" progId="Equation.DSMT4">
                  <p:embed/>
                  <p:pic>
                    <p:nvPicPr>
                      <p:cNvPr id="0" name="Picture 7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84497" y="2544417"/>
                        <a:ext cx="1817047" cy="5846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p:cNvSpPr txBox="1"/>
          <p:nvPr/>
        </p:nvSpPr>
        <p:spPr>
          <a:xfrm>
            <a:off x="8586281" y="4786009"/>
            <a:ext cx="557719" cy="369332"/>
          </a:xfrm>
          <a:prstGeom prst="rect">
            <a:avLst/>
          </a:prstGeom>
          <a:noFill/>
        </p:spPr>
        <p:txBody>
          <a:bodyPr wrap="square" rtlCol="0">
            <a:spAutoFit/>
          </a:bodyPr>
          <a:lstStyle/>
          <a:p>
            <a:r>
              <a:rPr lang="en-US" dirty="0" smtClean="0"/>
              <a:t>31</a:t>
            </a:r>
            <a:endParaRPr lang="ru-RU"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stretch>
            <a:fillRect/>
          </a:stretch>
        </p:blipFill>
        <p:spPr>
          <a:xfrm>
            <a:off x="2700008" y="32452"/>
            <a:ext cx="3764808" cy="5111048"/>
          </a:xfrm>
          <a:prstGeom prst="rect">
            <a:avLst/>
          </a:prstGeom>
        </p:spPr>
      </p:pic>
      <p:sp>
        <p:nvSpPr>
          <p:cNvPr id="6" name="Прямоугольник 5"/>
          <p:cNvSpPr/>
          <p:nvPr/>
        </p:nvSpPr>
        <p:spPr>
          <a:xfrm>
            <a:off x="95693" y="1632179"/>
            <a:ext cx="2427767" cy="738664"/>
          </a:xfrm>
          <a:prstGeom prst="rect">
            <a:avLst/>
          </a:prstGeom>
        </p:spPr>
        <p:txBody>
          <a:bodyPr wrap="square">
            <a:spAutoFit/>
          </a:bodyPr>
          <a:lstStyle/>
          <a:p>
            <a:r>
              <a:rPr lang="ru-RU" sz="1400" b="1" dirty="0">
                <a:solidFill>
                  <a:srgbClr val="111111"/>
                </a:solidFill>
                <a:latin typeface="Times New Roman" panose="02020603050405020304" pitchFamily="18" charset="0"/>
                <a:cs typeface="Times New Roman" panose="02020603050405020304" pitchFamily="18" charset="0"/>
              </a:rPr>
              <a:t>Квантили</a:t>
            </a:r>
            <a:r>
              <a:rPr lang="ru-RU" sz="1400" dirty="0">
                <a:solidFill>
                  <a:srgbClr val="111111"/>
                </a:solidFill>
                <a:latin typeface="Times New Roman" panose="02020603050405020304" pitchFamily="18" charset="0"/>
                <a:cs typeface="Times New Roman" panose="02020603050405020304" pitchFamily="18" charset="0"/>
              </a:rPr>
              <a:t> (</a:t>
            </a:r>
            <a:r>
              <a:rPr lang="ru-RU" sz="1400" dirty="0" err="1">
                <a:solidFill>
                  <a:srgbClr val="111111"/>
                </a:solidFill>
                <a:latin typeface="Times New Roman" panose="02020603050405020304" pitchFamily="18" charset="0"/>
                <a:cs typeface="Times New Roman" panose="02020603050405020304" pitchFamily="18" charset="0"/>
              </a:rPr>
              <a:t>процентили</a:t>
            </a:r>
            <a:r>
              <a:rPr lang="ru-RU" sz="1400" dirty="0">
                <a:solidFill>
                  <a:srgbClr val="111111"/>
                </a:solidFill>
                <a:latin typeface="Times New Roman" panose="02020603050405020304" pitchFamily="18" charset="0"/>
                <a:cs typeface="Times New Roman" panose="02020603050405020304" pitchFamily="18" charset="0"/>
              </a:rPr>
              <a:t>) распределения Стьюдента (коэффициенты Стьюдента)</a:t>
            </a:r>
            <a:endParaRPr lang="ru-RU"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90317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4553" y="571312"/>
            <a:ext cx="8767863" cy="2062103"/>
          </a:xfrm>
          <a:prstGeom prst="rect">
            <a:avLst/>
          </a:prstGeom>
          <a:solidFill>
            <a:schemeClr val="bg1"/>
          </a:solidFill>
        </p:spPr>
        <p:txBody>
          <a:bodyPr wrap="square" rtlCol="0">
            <a:spAutoFit/>
          </a:bodyPr>
          <a:lstStyle/>
          <a:p>
            <a:pPr algn="just"/>
            <a:r>
              <a:rPr lang="ru-RU" sz="1600" dirty="0" smtClean="0">
                <a:latin typeface="Times New Roman" pitchFamily="18" charset="0"/>
                <a:cs typeface="Times New Roman" pitchFamily="18" charset="0"/>
              </a:rPr>
              <a:t>6. </a:t>
            </a:r>
            <a:r>
              <a:rPr lang="ru-RU" sz="1600" b="1" dirty="0" smtClean="0">
                <a:solidFill>
                  <a:srgbClr val="FF0000"/>
                </a:solidFill>
                <a:latin typeface="Times New Roman" pitchFamily="18" charset="0"/>
                <a:cs typeface="Times New Roman" pitchFamily="18" charset="0"/>
              </a:rPr>
              <a:t>О возможных ошибках в истолковании корреляционных связей</a:t>
            </a:r>
          </a:p>
          <a:p>
            <a:pPr indent="457200" algn="just"/>
            <a:r>
              <a:rPr lang="ru-RU" sz="1600" dirty="0" smtClean="0">
                <a:latin typeface="Times New Roman" pitchFamily="18" charset="0"/>
                <a:cs typeface="Times New Roman" pitchFamily="18" charset="0"/>
              </a:rPr>
              <a:t>Ошибки в обнаружении корреляции между </a:t>
            </a:r>
            <a:r>
              <a:rPr lang="en-US" sz="1600" dirty="0" smtClean="0">
                <a:latin typeface="Times New Roman" pitchFamily="18" charset="0"/>
                <a:cs typeface="Times New Roman" pitchFamily="18" charset="0"/>
              </a:rPr>
              <a:t>X </a:t>
            </a:r>
            <a:r>
              <a:rPr lang="ru-RU" sz="1600" dirty="0" smtClean="0">
                <a:latin typeface="Times New Roman" pitchFamily="18" charset="0"/>
                <a:cs typeface="Times New Roman" pitchFamily="18" charset="0"/>
              </a:rPr>
              <a:t>и </a:t>
            </a:r>
            <a:r>
              <a:rPr lang="en-US" sz="1600" dirty="0" smtClean="0">
                <a:latin typeface="Times New Roman" pitchFamily="18" charset="0"/>
                <a:cs typeface="Times New Roman" pitchFamily="18" charset="0"/>
              </a:rPr>
              <a:t>Y</a:t>
            </a:r>
            <a:r>
              <a:rPr lang="ru-RU" sz="1600" dirty="0" smtClean="0">
                <a:latin typeface="Times New Roman" pitchFamily="18" charset="0"/>
                <a:cs typeface="Times New Roman" pitchFamily="18" charset="0"/>
              </a:rPr>
              <a:t> (когда она действительно существует) могут быть следующие:</a:t>
            </a:r>
          </a:p>
          <a:p>
            <a:pPr indent="457200" algn="just"/>
            <a:r>
              <a:rPr lang="ru-RU" sz="1600" dirty="0" smtClean="0">
                <a:latin typeface="Times New Roman" pitchFamily="18" charset="0"/>
                <a:cs typeface="Times New Roman" pitchFamily="18" charset="0"/>
              </a:rPr>
              <a:t>1. Не учитывают МНОЖЕСТВЕННОСТИ связей </a:t>
            </a:r>
            <a:r>
              <a:rPr lang="en-US" sz="1600" dirty="0" smtClean="0">
                <a:latin typeface="Times New Roman" pitchFamily="18" charset="0"/>
                <a:cs typeface="Times New Roman" pitchFamily="18" charset="0"/>
              </a:rPr>
              <a:t>X </a:t>
            </a:r>
            <a:r>
              <a:rPr lang="ru-RU" sz="1600" dirty="0" smtClean="0">
                <a:latin typeface="Times New Roman" pitchFamily="18" charset="0"/>
                <a:cs typeface="Times New Roman" pitchFamily="18" charset="0"/>
              </a:rPr>
              <a:t>и </a:t>
            </a:r>
            <a:r>
              <a:rPr lang="en-US" sz="1600" dirty="0" smtClean="0">
                <a:latin typeface="Times New Roman" pitchFamily="18" charset="0"/>
                <a:cs typeface="Times New Roman" pitchFamily="18" charset="0"/>
              </a:rPr>
              <a:t>Y</a:t>
            </a:r>
            <a:r>
              <a:rPr lang="ru-RU" sz="1600" dirty="0" smtClean="0">
                <a:latin typeface="Times New Roman" pitchFamily="18" charset="0"/>
                <a:cs typeface="Times New Roman" pitchFamily="18" charset="0"/>
              </a:rPr>
              <a:t> с окружающим миром, корреляцию с другими величинами; измерения </a:t>
            </a:r>
            <a:r>
              <a:rPr lang="en-US" sz="1600" dirty="0" smtClean="0">
                <a:latin typeface="Times New Roman" pitchFamily="18" charset="0"/>
                <a:cs typeface="Times New Roman" pitchFamily="18" charset="0"/>
              </a:rPr>
              <a:t>Y</a:t>
            </a:r>
            <a:r>
              <a:rPr lang="ru-RU" sz="1600" dirty="0" smtClean="0">
                <a:latin typeface="Times New Roman" pitchFamily="18" charset="0"/>
                <a:cs typeface="Times New Roman" pitchFamily="18" charset="0"/>
              </a:rPr>
              <a:t>  целиком относят на счет влияния </a:t>
            </a:r>
            <a:r>
              <a:rPr lang="en-US" sz="1600" dirty="0" smtClean="0">
                <a:latin typeface="Times New Roman" pitchFamily="18" charset="0"/>
                <a:cs typeface="Times New Roman" pitchFamily="18" charset="0"/>
              </a:rPr>
              <a:t>X</a:t>
            </a:r>
            <a:r>
              <a:rPr lang="ru-RU" sz="1600" dirty="0" smtClean="0">
                <a:latin typeface="Times New Roman" pitchFamily="18" charset="0"/>
                <a:cs typeface="Times New Roman" pitchFamily="18" charset="0"/>
              </a:rPr>
              <a:t>. Нередко это приводит к выводам в отношении связей </a:t>
            </a:r>
            <a:r>
              <a:rPr lang="en-US" sz="1600" dirty="0" smtClean="0">
                <a:latin typeface="Times New Roman" pitchFamily="18" charset="0"/>
                <a:cs typeface="Times New Roman" pitchFamily="18" charset="0"/>
              </a:rPr>
              <a:t>Y – X</a:t>
            </a:r>
            <a:r>
              <a:rPr lang="ru-RU" sz="1600" dirty="0" smtClean="0">
                <a:latin typeface="Times New Roman" pitchFamily="18" charset="0"/>
                <a:cs typeface="Times New Roman" pitchFamily="18" charset="0"/>
              </a:rPr>
              <a:t> прямо противоположным действительности.</a:t>
            </a:r>
            <a:endParaRPr lang="en-US" sz="1600" dirty="0" smtClean="0">
              <a:latin typeface="Times New Roman"/>
              <a:cs typeface="Times New Roman"/>
            </a:endParaRPr>
          </a:p>
          <a:p>
            <a:pPr algn="just"/>
            <a:endParaRPr lang="ru-RU" sz="1600" b="1" dirty="0" smtClean="0">
              <a:latin typeface="Times New Roman" pitchFamily="18" charset="0"/>
              <a:cs typeface="Times New Roman" pitchFamily="18" charset="0"/>
            </a:endParaRPr>
          </a:p>
          <a:p>
            <a:pPr indent="457200" algn="just"/>
            <a:endParaRPr lang="ru-RU" sz="1600" dirty="0">
              <a:latin typeface="Times New Roman" pitchFamily="18" charset="0"/>
              <a:cs typeface="Times New Roman" pitchFamily="18" charset="0"/>
            </a:endParaRPr>
          </a:p>
        </p:txBody>
      </p:sp>
      <p:pic>
        <p:nvPicPr>
          <p:cNvPr id="6" name="Рисунок 5" descr="1344554972_42_d7k_3105.jpg"/>
          <p:cNvPicPr>
            <a:picLocks noChangeAspect="1"/>
          </p:cNvPicPr>
          <p:nvPr/>
        </p:nvPicPr>
        <p:blipFill>
          <a:blip r:embed="rId2"/>
          <a:stretch>
            <a:fillRect/>
          </a:stretch>
        </p:blipFill>
        <p:spPr>
          <a:xfrm>
            <a:off x="282235" y="2161596"/>
            <a:ext cx="3657600" cy="2831592"/>
          </a:xfrm>
          <a:prstGeom prst="rect">
            <a:avLst/>
          </a:prstGeom>
        </p:spPr>
      </p:pic>
      <p:sp>
        <p:nvSpPr>
          <p:cNvPr id="7" name="TextBox 6"/>
          <p:cNvSpPr txBox="1"/>
          <p:nvPr/>
        </p:nvSpPr>
        <p:spPr>
          <a:xfrm>
            <a:off x="3939835" y="2161596"/>
            <a:ext cx="5022581" cy="2308324"/>
          </a:xfrm>
          <a:prstGeom prst="rect">
            <a:avLst/>
          </a:prstGeom>
          <a:noFill/>
        </p:spPr>
        <p:txBody>
          <a:bodyPr wrap="square" rtlCol="0">
            <a:spAutoFit/>
          </a:bodyPr>
          <a:lstStyle/>
          <a:p>
            <a:pPr algn="just"/>
            <a:r>
              <a:rPr lang="ru-RU" sz="1600" dirty="0" smtClean="0">
                <a:latin typeface="Times New Roman" pitchFamily="18" charset="0"/>
                <a:cs typeface="Times New Roman" pitchFamily="18" charset="0"/>
              </a:rPr>
              <a:t>Пример.</a:t>
            </a:r>
          </a:p>
          <a:p>
            <a:pPr algn="just"/>
            <a:r>
              <a:rPr lang="ru-RU" sz="1600" dirty="0" smtClean="0">
                <a:latin typeface="Times New Roman" pitchFamily="18" charset="0"/>
                <a:cs typeface="Times New Roman" pitchFamily="18" charset="0"/>
              </a:rPr>
              <a:t>Читатели задают вопрос: Почему в Волге много зараженной рыбы?</a:t>
            </a:r>
          </a:p>
          <a:p>
            <a:pPr algn="just"/>
            <a:r>
              <a:rPr lang="ru-RU" sz="1600" dirty="0" smtClean="0">
                <a:latin typeface="Times New Roman" pitchFamily="18" charset="0"/>
                <a:cs typeface="Times New Roman" pitchFamily="18" charset="0"/>
              </a:rPr>
              <a:t>Биолог отвечает: Виноват рост численности чаек. В результате создания плотин увеличилась заселенность водоема рыбой, обилие рыбы привело к росту поголовья чаек; чайки, поедая больную рыбу, разносят яйца паразитов и заражают все больше рыбы. Вывод: чайка – вредная птица, уничтожайте чаек.</a:t>
            </a:r>
            <a:endParaRPr lang="ru-RU" sz="1600" dirty="0">
              <a:latin typeface="Times New Roman" pitchFamily="18" charset="0"/>
              <a:cs typeface="Times New Roman" pitchFamily="18" charset="0"/>
            </a:endParaRPr>
          </a:p>
        </p:txBody>
      </p:sp>
      <p:sp>
        <p:nvSpPr>
          <p:cNvPr id="8" name="TextBox 7"/>
          <p:cNvSpPr txBox="1"/>
          <p:nvPr/>
        </p:nvSpPr>
        <p:spPr>
          <a:xfrm>
            <a:off x="8586281" y="4786009"/>
            <a:ext cx="557719" cy="369332"/>
          </a:xfrm>
          <a:prstGeom prst="rect">
            <a:avLst/>
          </a:prstGeom>
          <a:noFill/>
        </p:spPr>
        <p:txBody>
          <a:bodyPr wrap="square" rtlCol="0">
            <a:spAutoFit/>
          </a:bodyPr>
          <a:lstStyle/>
          <a:p>
            <a:r>
              <a:rPr lang="en-US" dirty="0" smtClean="0"/>
              <a:t>32</a:t>
            </a:r>
            <a:endParaRPr lang="ru-RU"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715844" y="4794609"/>
            <a:ext cx="557719" cy="369332"/>
          </a:xfrm>
          <a:prstGeom prst="rect">
            <a:avLst/>
          </a:prstGeom>
          <a:noFill/>
        </p:spPr>
        <p:txBody>
          <a:bodyPr wrap="square" rtlCol="0">
            <a:spAutoFit/>
          </a:bodyPr>
          <a:lstStyle/>
          <a:p>
            <a:r>
              <a:rPr lang="en-US" dirty="0" smtClean="0"/>
              <a:t>33</a:t>
            </a:r>
            <a:endParaRPr lang="ru-RU" dirty="0"/>
          </a:p>
        </p:txBody>
      </p:sp>
      <p:sp>
        <p:nvSpPr>
          <p:cNvPr id="5" name="TextBox 4"/>
          <p:cNvSpPr txBox="1"/>
          <p:nvPr/>
        </p:nvSpPr>
        <p:spPr>
          <a:xfrm>
            <a:off x="130525" y="830344"/>
            <a:ext cx="8630432" cy="3416320"/>
          </a:xfrm>
          <a:prstGeom prst="rect">
            <a:avLst/>
          </a:prstGeom>
          <a:solidFill>
            <a:schemeClr val="bg1"/>
          </a:solidFill>
        </p:spPr>
        <p:txBody>
          <a:bodyPr wrap="square" rtlCol="0">
            <a:spAutoFit/>
          </a:bodyPr>
          <a:lstStyle/>
          <a:p>
            <a:pPr indent="457200" algn="just">
              <a:lnSpc>
                <a:spcPct val="150000"/>
              </a:lnSpc>
            </a:pPr>
            <a:r>
              <a:rPr lang="ru-RU" sz="1600" dirty="0" smtClean="0">
                <a:latin typeface="Times New Roman" pitchFamily="18" charset="0"/>
                <a:cs typeface="Times New Roman" pitchFamily="18" charset="0"/>
              </a:rPr>
              <a:t>На самом деле: причина не в том, что чаек много, а в том, что их НЕДОСТАТОЧНО много. Численность стада частиковых рыб (</a:t>
            </a:r>
            <a:r>
              <a:rPr lang="en-US" sz="1600" dirty="0" smtClean="0">
                <a:latin typeface="Times New Roman" pitchFamily="18" charset="0"/>
                <a:cs typeface="Times New Roman" pitchFamily="18" charset="0"/>
              </a:rPr>
              <a:t>Z)</a:t>
            </a:r>
            <a:r>
              <a:rPr lang="ru-RU" sz="1600" dirty="0" smtClean="0">
                <a:latin typeface="Times New Roman" pitchFamily="18" charset="0"/>
                <a:cs typeface="Times New Roman" pitchFamily="18" charset="0"/>
              </a:rPr>
              <a:t>, которые наиболее подвержены заболеванию, увеличилась за последние 15 лет более, чем в 10 раз, а численность чаек возросла едва ли в 2-3 раза. Чайки просто не справляются с санитарной чисткой реки.</a:t>
            </a:r>
          </a:p>
          <a:p>
            <a:pPr indent="457200" algn="just">
              <a:lnSpc>
                <a:spcPct val="150000"/>
              </a:lnSpc>
            </a:pPr>
            <a:r>
              <a:rPr lang="ru-RU" sz="1600" dirty="0" smtClean="0">
                <a:latin typeface="Times New Roman" pitchFamily="18" charset="0"/>
                <a:cs typeface="Times New Roman" pitchFamily="18" charset="0"/>
              </a:rPr>
              <a:t>Рост </a:t>
            </a:r>
            <a:r>
              <a:rPr lang="en-US" sz="1600" dirty="0" smtClean="0">
                <a:latin typeface="Times New Roman" pitchFamily="18" charset="0"/>
                <a:cs typeface="Times New Roman" pitchFamily="18" charset="0"/>
              </a:rPr>
              <a:t>Z</a:t>
            </a:r>
            <a:r>
              <a:rPr lang="ru-RU" sz="1600" dirty="0" smtClean="0">
                <a:latin typeface="Times New Roman" pitchFamily="18" charset="0"/>
                <a:cs typeface="Times New Roman" pitchFamily="18" charset="0"/>
              </a:rPr>
              <a:t> в 10 раз должен был привести к такому же, как минимум, увеличению заболеваний (</a:t>
            </a:r>
            <a:r>
              <a:rPr lang="en-US" sz="1600" dirty="0" smtClean="0">
                <a:latin typeface="Times New Roman" pitchFamily="18" charset="0"/>
                <a:cs typeface="Times New Roman" pitchFamily="18" charset="0"/>
              </a:rPr>
              <a:t>Y</a:t>
            </a:r>
            <a:r>
              <a:rPr lang="ru-RU" sz="1600" dirty="0" smtClean="0">
                <a:latin typeface="Times New Roman" pitchFamily="18" charset="0"/>
                <a:cs typeface="Times New Roman" pitchFamily="18" charset="0"/>
              </a:rPr>
              <a:t>), наблюдается возрастание меньшее – благодаря чайкам. Уравнение связи можно, в первом приближении, представить в виде </a:t>
            </a:r>
            <a:r>
              <a:rPr lang="en-US" sz="1600" dirty="0" smtClean="0">
                <a:latin typeface="Times New Roman" pitchFamily="18" charset="0"/>
                <a:cs typeface="Times New Roman" pitchFamily="18" charset="0"/>
              </a:rPr>
              <a:t>Y = AZ – BX </a:t>
            </a:r>
            <a:r>
              <a:rPr lang="ru-RU" sz="1600" dirty="0" smtClean="0">
                <a:latin typeface="Times New Roman" pitchFamily="18" charset="0"/>
                <a:cs typeface="Times New Roman" pitchFamily="18" charset="0"/>
              </a:rPr>
              <a:t>– заболеваемость рыбы коррелирует с численность чаек </a:t>
            </a:r>
            <a:r>
              <a:rPr lang="en-US" sz="1600" dirty="0" smtClean="0">
                <a:latin typeface="Times New Roman" pitchFamily="18" charset="0"/>
                <a:cs typeface="Times New Roman" pitchFamily="18" charset="0"/>
              </a:rPr>
              <a:t>X </a:t>
            </a:r>
            <a:r>
              <a:rPr lang="ru-RU" sz="1600" dirty="0" smtClean="0">
                <a:latin typeface="Times New Roman" pitchFamily="18" charset="0"/>
                <a:cs typeface="Times New Roman" pitchFamily="18" charset="0"/>
              </a:rPr>
              <a:t>отрицательно.</a:t>
            </a:r>
          </a:p>
          <a:p>
            <a:pPr indent="457200" algn="just">
              <a:lnSpc>
                <a:spcPct val="150000"/>
              </a:lnSpc>
            </a:pPr>
            <a:r>
              <a:rPr lang="ru-RU" sz="1600" dirty="0" smtClean="0">
                <a:latin typeface="Times New Roman" pitchFamily="18" charset="0"/>
                <a:cs typeface="Times New Roman" pitchFamily="18" charset="0"/>
              </a:rPr>
              <a:t>Упустив связь </a:t>
            </a:r>
            <a:r>
              <a:rPr lang="en-US" sz="1600" dirty="0" smtClean="0">
                <a:latin typeface="Times New Roman" pitchFamily="18" charset="0"/>
                <a:cs typeface="Times New Roman" pitchFamily="18" charset="0"/>
              </a:rPr>
              <a:t>Y – Z</a:t>
            </a:r>
            <a:r>
              <a:rPr lang="ru-RU" sz="1600" dirty="0" smtClean="0">
                <a:latin typeface="Times New Roman" pitchFamily="18" charset="0"/>
                <a:cs typeface="Times New Roman" pitchFamily="18" charset="0"/>
              </a:rPr>
              <a:t>, биолог пришла к абсурдному выводу.</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148239" y="621426"/>
            <a:ext cx="8568710" cy="4524315"/>
          </a:xfrm>
          <a:prstGeom prst="rect">
            <a:avLst/>
          </a:prstGeom>
          <a:solidFill>
            <a:schemeClr val="bg1"/>
          </a:solidFill>
        </p:spPr>
        <p:txBody>
          <a:bodyPr wrap="square">
            <a:spAutoFit/>
          </a:bodyPr>
          <a:lstStyle/>
          <a:p>
            <a:pPr indent="457200" algn="just">
              <a:lnSpc>
                <a:spcPct val="150000"/>
              </a:lnSpc>
            </a:pPr>
            <a:r>
              <a:rPr lang="ru-RU" sz="1600" dirty="0">
                <a:latin typeface="Times New Roman" pitchFamily="18" charset="0"/>
                <a:cs typeface="Times New Roman" pitchFamily="18" charset="0"/>
              </a:rPr>
              <a:t>2. Ошибка, заключающаяся в неправильном определении третьей величины – ПРИЧИНЫ двух следствий – </a:t>
            </a:r>
            <a:r>
              <a:rPr lang="en-US" sz="1600" dirty="0">
                <a:latin typeface="Times New Roman" pitchFamily="18" charset="0"/>
                <a:cs typeface="Times New Roman" pitchFamily="18" charset="0"/>
              </a:rPr>
              <a:t>X</a:t>
            </a:r>
            <a:r>
              <a:rPr lang="ru-RU" sz="1600" dirty="0">
                <a:latin typeface="Times New Roman" pitchFamily="18" charset="0"/>
                <a:cs typeface="Times New Roman" pitchFamily="18" charset="0"/>
              </a:rPr>
              <a:t> и </a:t>
            </a:r>
            <a:r>
              <a:rPr lang="en-US" sz="1600" dirty="0">
                <a:latin typeface="Times New Roman" pitchFamily="18" charset="0"/>
                <a:cs typeface="Times New Roman" pitchFamily="18" charset="0"/>
              </a:rPr>
              <a:t>Y</a:t>
            </a:r>
            <a:r>
              <a:rPr lang="ru-RU" sz="1600" dirty="0">
                <a:latin typeface="Times New Roman" pitchFamily="18" charset="0"/>
                <a:cs typeface="Times New Roman" pitchFamily="18" charset="0"/>
              </a:rPr>
              <a:t>, между которыми обнаружена корреляция.</a:t>
            </a:r>
          </a:p>
          <a:p>
            <a:pPr indent="457200" algn="just">
              <a:lnSpc>
                <a:spcPct val="150000"/>
              </a:lnSpc>
            </a:pPr>
            <a:r>
              <a:rPr lang="ru-RU" sz="1600" dirty="0" smtClean="0">
                <a:latin typeface="Times New Roman" pitchFamily="18" charset="0"/>
                <a:cs typeface="Times New Roman" pitchFamily="18" charset="0"/>
              </a:rPr>
              <a:t>Пример.</a:t>
            </a:r>
          </a:p>
          <a:p>
            <a:pPr indent="457200" algn="just">
              <a:lnSpc>
                <a:spcPct val="150000"/>
              </a:lnSpc>
            </a:pPr>
            <a:r>
              <a:rPr lang="ru-RU" sz="1600" dirty="0" smtClean="0">
                <a:latin typeface="Times New Roman" pitchFamily="18" charset="0"/>
                <a:cs typeface="Times New Roman" pitchFamily="18" charset="0"/>
              </a:rPr>
              <a:t>1969 г. сенсационное сообщение об обнаружении Джозефом Вебером необычайно мощных гравитационных волн. Проявлением действия волн были сильно коррелированные между собой деформационные колебания двух металлических цилиндров, разнесенных на большое расстояние.</a:t>
            </a:r>
          </a:p>
          <a:p>
            <a:pPr indent="457200" algn="just">
              <a:lnSpc>
                <a:spcPct val="150000"/>
              </a:lnSpc>
            </a:pPr>
            <a:r>
              <a:rPr lang="ru-RU" sz="1600" dirty="0" smtClean="0">
                <a:latin typeface="Times New Roman" pitchFamily="18" charset="0"/>
                <a:cs typeface="Times New Roman" pitchFamily="18" charset="0"/>
              </a:rPr>
              <a:t>В лабораториях «Белл систем» был проведен анализ эффекта на корреляцию с разнообразными явлениями (что, собственно, и должен был сделать Вебер до публикации своих результатов). В ЭВМ вводили записи сейсмограмм, штормов, расписания поездов и самолетов, сводки погоды и многое другое. Обнаружилась тесная корреляция сигналов Вебера с изменениями ионосферного тока и его магнитного поля. Открытие потеряло достоверность.</a:t>
            </a:r>
            <a:endParaRPr lang="ru-RU" sz="1600" dirty="0">
              <a:latin typeface="Times New Roman" pitchFamily="18" charset="0"/>
              <a:cs typeface="Times New Roman" pitchFamily="18" charset="0"/>
            </a:endParaRPr>
          </a:p>
        </p:txBody>
      </p:sp>
      <p:sp>
        <p:nvSpPr>
          <p:cNvPr id="5" name="TextBox 4"/>
          <p:cNvSpPr txBox="1"/>
          <p:nvPr/>
        </p:nvSpPr>
        <p:spPr>
          <a:xfrm>
            <a:off x="8586281" y="4786009"/>
            <a:ext cx="557719" cy="369332"/>
          </a:xfrm>
          <a:prstGeom prst="rect">
            <a:avLst/>
          </a:prstGeom>
          <a:noFill/>
        </p:spPr>
        <p:txBody>
          <a:bodyPr wrap="square" rtlCol="0">
            <a:spAutoFit/>
          </a:bodyPr>
          <a:lstStyle/>
          <a:p>
            <a:r>
              <a:rPr lang="en-US" dirty="0" smtClean="0"/>
              <a:t>34</a:t>
            </a:r>
            <a:endParaRPr lang="ru-RU"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711541" y="4786009"/>
            <a:ext cx="557719" cy="369332"/>
          </a:xfrm>
          <a:prstGeom prst="rect">
            <a:avLst/>
          </a:prstGeom>
          <a:noFill/>
        </p:spPr>
        <p:txBody>
          <a:bodyPr wrap="square" rtlCol="0">
            <a:spAutoFit/>
          </a:bodyPr>
          <a:lstStyle/>
          <a:p>
            <a:r>
              <a:rPr lang="en-US" dirty="0" smtClean="0"/>
              <a:t>35</a:t>
            </a:r>
            <a:endParaRPr lang="ru-RU" dirty="0"/>
          </a:p>
        </p:txBody>
      </p:sp>
      <p:sp>
        <p:nvSpPr>
          <p:cNvPr id="5" name="Прямоугольник 4"/>
          <p:cNvSpPr/>
          <p:nvPr/>
        </p:nvSpPr>
        <p:spPr>
          <a:xfrm>
            <a:off x="0" y="814192"/>
            <a:ext cx="8780745" cy="4278094"/>
          </a:xfrm>
          <a:prstGeom prst="rect">
            <a:avLst/>
          </a:prstGeom>
          <a:solidFill>
            <a:schemeClr val="bg1"/>
          </a:solidFill>
        </p:spPr>
        <p:txBody>
          <a:bodyPr wrap="square">
            <a:spAutoFit/>
          </a:bodyPr>
          <a:lstStyle/>
          <a:p>
            <a:pPr indent="457200" algn="just"/>
            <a:r>
              <a:rPr lang="ru-RU" sz="1600" dirty="0" smtClean="0">
                <a:latin typeface="Times New Roman" pitchFamily="18" charset="0"/>
                <a:cs typeface="Times New Roman" pitchFamily="18" charset="0"/>
              </a:rPr>
              <a:t>3. Наиболее частая ошибка в корреляционном анализе – когда принимают следствие за причину и причину за следствие.</a:t>
            </a:r>
          </a:p>
          <a:p>
            <a:pPr indent="457200" algn="just"/>
            <a:r>
              <a:rPr lang="ru-RU" sz="1600" dirty="0" smtClean="0">
                <a:latin typeface="Times New Roman" pitchFamily="18" charset="0"/>
                <a:cs typeface="Times New Roman" pitchFamily="18" charset="0"/>
              </a:rPr>
              <a:t>Симметрия формулы (12) по переменным </a:t>
            </a:r>
            <a:r>
              <a:rPr lang="en-US" sz="1600" dirty="0" smtClean="0">
                <a:latin typeface="Times New Roman" pitchFamily="18" charset="0"/>
                <a:cs typeface="Times New Roman" pitchFamily="18" charset="0"/>
              </a:rPr>
              <a:t>X</a:t>
            </a:r>
            <a:r>
              <a:rPr lang="ru-RU" sz="1600" dirty="0" smtClean="0">
                <a:latin typeface="Times New Roman" pitchFamily="18" charset="0"/>
                <a:cs typeface="Times New Roman" pitchFamily="18" charset="0"/>
              </a:rPr>
              <a:t>, </a:t>
            </a:r>
            <a:r>
              <a:rPr lang="en-US" sz="1600" dirty="0" smtClean="0">
                <a:latin typeface="Times New Roman" pitchFamily="18" charset="0"/>
                <a:cs typeface="Times New Roman" pitchFamily="18" charset="0"/>
              </a:rPr>
              <a:t>Y</a:t>
            </a:r>
            <a:r>
              <a:rPr lang="ru-RU" sz="1600" dirty="0" smtClean="0">
                <a:latin typeface="Times New Roman" pitchFamily="18" charset="0"/>
                <a:cs typeface="Times New Roman" pitchFamily="18" charset="0"/>
              </a:rPr>
              <a:t> означает, что коэффициент корреляции </a:t>
            </a:r>
            <a:r>
              <a:rPr lang="en-US" sz="1600" dirty="0" smtClean="0">
                <a:latin typeface="Times New Roman" pitchFamily="18" charset="0"/>
                <a:cs typeface="Times New Roman" pitchFamily="18" charset="0"/>
              </a:rPr>
              <a:t>R</a:t>
            </a:r>
            <a:r>
              <a:rPr lang="en-US" sz="1600" baseline="-25000" dirty="0" smtClean="0">
                <a:latin typeface="Times New Roman" pitchFamily="18" charset="0"/>
                <a:cs typeface="Times New Roman" pitchFamily="18" charset="0"/>
              </a:rPr>
              <a:t>XY</a:t>
            </a:r>
            <a:r>
              <a:rPr lang="en-US" sz="1600" dirty="0" smtClean="0">
                <a:latin typeface="Times New Roman" pitchFamily="18" charset="0"/>
                <a:cs typeface="Times New Roman" pitchFamily="18" charset="0"/>
              </a:rPr>
              <a:t> </a:t>
            </a:r>
            <a:r>
              <a:rPr lang="ru-RU" sz="1600" dirty="0" smtClean="0">
                <a:latin typeface="Times New Roman" pitchFamily="18" charset="0"/>
                <a:cs typeface="Times New Roman" pitchFamily="18" charset="0"/>
              </a:rPr>
              <a:t>не зависит от того, какую из переменных считать аргументом, какую – функцией.</a:t>
            </a:r>
          </a:p>
          <a:p>
            <a:pPr indent="457200" algn="just"/>
            <a:r>
              <a:rPr lang="ru-RU" sz="1600" dirty="0" smtClean="0">
                <a:latin typeface="Times New Roman" pitchFamily="18" charset="0"/>
                <a:cs typeface="Times New Roman" pitchFamily="18" charset="0"/>
              </a:rPr>
              <a:t>Поэтому бывает подчас трудно установить, которая из величин в паре </a:t>
            </a:r>
            <a:r>
              <a:rPr lang="en-US" sz="1600" dirty="0" smtClean="0">
                <a:latin typeface="Times New Roman" pitchFamily="18" charset="0"/>
                <a:cs typeface="Times New Roman" pitchFamily="18" charset="0"/>
              </a:rPr>
              <a:t>X</a:t>
            </a:r>
            <a:r>
              <a:rPr lang="ru-RU" sz="1600" dirty="0" smtClean="0">
                <a:latin typeface="Times New Roman" pitchFamily="18" charset="0"/>
                <a:cs typeface="Times New Roman" pitchFamily="18" charset="0"/>
              </a:rPr>
              <a:t>, </a:t>
            </a:r>
            <a:r>
              <a:rPr lang="en-US" sz="1600" dirty="0" smtClean="0">
                <a:latin typeface="Times New Roman" pitchFamily="18" charset="0"/>
                <a:cs typeface="Times New Roman" pitchFamily="18" charset="0"/>
              </a:rPr>
              <a:t>Y</a:t>
            </a:r>
            <a:r>
              <a:rPr lang="ru-RU" sz="1600" dirty="0" smtClean="0">
                <a:latin typeface="Times New Roman" pitchFamily="18" charset="0"/>
                <a:cs typeface="Times New Roman" pitchFamily="18" charset="0"/>
              </a:rPr>
              <a:t> – величина, влияющая и которая – подверженная влиянию.</a:t>
            </a:r>
          </a:p>
          <a:p>
            <a:pPr indent="457200" algn="just"/>
            <a:r>
              <a:rPr lang="ru-RU" sz="1600" dirty="0" smtClean="0">
                <a:latin typeface="Times New Roman" pitchFamily="18" charset="0"/>
                <a:cs typeface="Times New Roman" pitchFamily="18" charset="0"/>
              </a:rPr>
              <a:t>Пример с перестановкой </a:t>
            </a:r>
            <a:r>
              <a:rPr lang="en-US" sz="1600" dirty="0" smtClean="0">
                <a:latin typeface="Times New Roman" pitchFamily="18" charset="0"/>
                <a:cs typeface="Times New Roman" pitchFamily="18" charset="0"/>
              </a:rPr>
              <a:t>X</a:t>
            </a:r>
            <a:r>
              <a:rPr lang="ru-RU" sz="1600" dirty="0" smtClean="0">
                <a:latin typeface="Times New Roman" pitchFamily="18" charset="0"/>
                <a:cs typeface="Times New Roman" pitchFamily="18" charset="0"/>
              </a:rPr>
              <a:t> – </a:t>
            </a:r>
            <a:r>
              <a:rPr lang="en-US" sz="1600" dirty="0" smtClean="0">
                <a:latin typeface="Times New Roman" pitchFamily="18" charset="0"/>
                <a:cs typeface="Times New Roman" pitchFamily="18" charset="0"/>
              </a:rPr>
              <a:t>Y</a:t>
            </a:r>
            <a:r>
              <a:rPr lang="ru-RU" sz="1600" dirty="0" smtClean="0">
                <a:latin typeface="Times New Roman" pitchFamily="18" charset="0"/>
                <a:cs typeface="Times New Roman" pitchFamily="18" charset="0"/>
              </a:rPr>
              <a:t>  в причинно-следственной связи </a:t>
            </a:r>
          </a:p>
          <a:p>
            <a:pPr indent="457200" algn="just"/>
            <a:r>
              <a:rPr lang="ru-RU" sz="1600" dirty="0" smtClean="0">
                <a:latin typeface="Times New Roman" pitchFamily="18" charset="0"/>
                <a:cs typeface="Times New Roman" pitchFamily="18" charset="0"/>
              </a:rPr>
              <a:t>1895 г. В. Рентген обнаружил, что снаружи катодной трубки существует сильно проникающее излучение. Интенсивность этого излучения коррелировала с интенсивностью флуоресцентного свечения стенок трубки.</a:t>
            </a:r>
          </a:p>
          <a:p>
            <a:pPr indent="457200" algn="just"/>
            <a:r>
              <a:rPr lang="ru-RU" sz="1600" dirty="0" smtClean="0">
                <a:latin typeface="Times New Roman" pitchFamily="18" charset="0"/>
                <a:cs typeface="Times New Roman" pitchFamily="18" charset="0"/>
              </a:rPr>
              <a:t>Анри Пуанкаре предположил: рентгеновское излучение являются следствием флуоресценции и, возможно, его можно получить от любого люминесцентного вещества, так что никакой катодной трубки для этого не надо.</a:t>
            </a:r>
          </a:p>
          <a:p>
            <a:pPr indent="457200" algn="just"/>
            <a:r>
              <a:rPr lang="ru-RU" sz="1600" dirty="0" smtClean="0">
                <a:latin typeface="Times New Roman" pitchFamily="18" charset="0"/>
                <a:cs typeface="Times New Roman" pitchFamily="18" charset="0"/>
              </a:rPr>
              <a:t>Впоследствии стало ясно, что дело обстоит наоборот – флуоресценция не есть причина рентгеновских лучей, они сами способны вызывать свечение вещества. (Занимаясь проверкой флуоресцентной гипотезы, Беккерель в 1896 г. открыл радиоактивность).</a:t>
            </a:r>
          </a:p>
          <a:p>
            <a:pPr indent="457200" algn="just"/>
            <a:endParaRPr lang="ru-RU" sz="16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8098" y="726510"/>
            <a:ext cx="8417490" cy="4474558"/>
          </a:xfrm>
          <a:prstGeom prst="rect">
            <a:avLst/>
          </a:prstGeom>
          <a:solidFill>
            <a:schemeClr val="bg1"/>
          </a:solidFill>
        </p:spPr>
        <p:txBody>
          <a:bodyPr wrap="square" rtlCol="0">
            <a:spAutoFit/>
          </a:bodyPr>
          <a:lstStyle/>
          <a:p>
            <a:r>
              <a:rPr lang="en-US" b="1" dirty="0" smtClean="0">
                <a:solidFill>
                  <a:srgbClr val="FF0000"/>
                </a:solidFill>
                <a:latin typeface="Times New Roman" pitchFamily="18" charset="0"/>
                <a:cs typeface="Times New Roman" pitchFamily="18" charset="0"/>
              </a:rPr>
              <a:t>5</a:t>
            </a:r>
            <a:r>
              <a:rPr lang="ru-RU" b="1" dirty="0" smtClean="0">
                <a:solidFill>
                  <a:srgbClr val="FF0000"/>
                </a:solidFill>
                <a:latin typeface="Times New Roman" pitchFamily="18" charset="0"/>
                <a:cs typeface="Times New Roman" pitchFamily="18" charset="0"/>
              </a:rPr>
              <a:t>. Обработка результатов совокупных измерений</a:t>
            </a:r>
            <a:endParaRPr lang="ru-RU" dirty="0" smtClean="0"/>
          </a:p>
          <a:p>
            <a:pPr indent="457200" algn="just">
              <a:lnSpc>
                <a:spcPct val="150000"/>
              </a:lnSpc>
            </a:pPr>
            <a:r>
              <a:rPr lang="ru-RU" dirty="0" smtClean="0">
                <a:latin typeface="Times New Roman" pitchFamily="18" charset="0"/>
                <a:cs typeface="Times New Roman" pitchFamily="18" charset="0"/>
              </a:rPr>
              <a:t>При совокупных измерениях одновременно проводят измерение нескольких одноименных величин. Искомую зависимость также определяют путем решения системы уравнений, получаемых при прямых измерениях различных сочетаний этих величин. Классическим примером такого вида измерений является определение массы отдельных гирь набора при помощи одной гири с заранее установленной массой (в метрологии для такой гири используется термин</a:t>
            </a:r>
            <a:br>
              <a:rPr lang="ru-RU" dirty="0" smtClean="0">
                <a:latin typeface="Times New Roman" pitchFamily="18" charset="0"/>
                <a:cs typeface="Times New Roman" pitchFamily="18" charset="0"/>
              </a:rPr>
            </a:br>
            <a:r>
              <a:rPr lang="ru-RU" dirty="0" smtClean="0">
                <a:latin typeface="Times New Roman" pitchFamily="18" charset="0"/>
                <a:cs typeface="Times New Roman" pitchFamily="18" charset="0"/>
              </a:rPr>
              <a:t>«калиброванная») и по результатам прямых сравнений масс различных сочетаний гирь. Оценка погрешности при этом производится с использованием методов, применяемых для косвенных измерений</a:t>
            </a:r>
            <a:r>
              <a:rPr lang="en-US" dirty="0" smtClean="0">
                <a:latin typeface="Times New Roman" pitchFamily="18" charset="0"/>
                <a:cs typeface="Times New Roman" pitchFamily="18" charset="0"/>
              </a:rPr>
              <a:t>.</a:t>
            </a:r>
          </a:p>
          <a:p>
            <a:pPr indent="457200" algn="just">
              <a:lnSpc>
                <a:spcPct val="150000"/>
              </a:lnSpc>
            </a:pPr>
            <a:endParaRPr lang="ru-RU" dirty="0">
              <a:latin typeface="Times New Roman" pitchFamily="18" charset="0"/>
              <a:cs typeface="Times New Roman" pitchFamily="18" charset="0"/>
            </a:endParaRPr>
          </a:p>
        </p:txBody>
      </p:sp>
      <p:sp>
        <p:nvSpPr>
          <p:cNvPr id="5" name="TextBox 4"/>
          <p:cNvSpPr txBox="1"/>
          <p:nvPr/>
        </p:nvSpPr>
        <p:spPr>
          <a:xfrm>
            <a:off x="8594438" y="4786009"/>
            <a:ext cx="557719" cy="369332"/>
          </a:xfrm>
          <a:prstGeom prst="rect">
            <a:avLst/>
          </a:prstGeom>
          <a:noFill/>
        </p:spPr>
        <p:txBody>
          <a:bodyPr wrap="square" rtlCol="0">
            <a:spAutoFit/>
          </a:bodyPr>
          <a:lstStyle/>
          <a:p>
            <a:r>
              <a:rPr lang="en-US" dirty="0" smtClean="0"/>
              <a:t>36</a:t>
            </a:r>
            <a:endParaRPr lang="ru-RU"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a:xfrm>
            <a:off x="764693" y="-168606"/>
            <a:ext cx="5965438" cy="727617"/>
          </a:xfrm>
        </p:spPr>
        <p:txBody>
          <a:bodyPr>
            <a:normAutofit/>
          </a:bodyPr>
          <a:lstStyle/>
          <a:p>
            <a:r>
              <a:rPr lang="ru-RU" sz="1800" b="1" dirty="0" smtClean="0">
                <a:solidFill>
                  <a:srgbClr val="FF0000"/>
                </a:solidFill>
                <a:latin typeface="Times New Roman" pitchFamily="18" charset="0"/>
                <a:cs typeface="Times New Roman" pitchFamily="18" charset="0"/>
              </a:rPr>
              <a:t>2. Обработка результатов прямых измерений</a:t>
            </a:r>
            <a:endParaRPr lang="ru-RU" sz="1800" b="1" dirty="0">
              <a:solidFill>
                <a:srgbClr val="FF0000"/>
              </a:solidFill>
              <a:latin typeface="Times New Roman" pitchFamily="18" charset="0"/>
              <a:cs typeface="Times New Roman" pitchFamily="18" charset="0"/>
            </a:endParaRPr>
          </a:p>
        </p:txBody>
      </p:sp>
      <p:sp>
        <p:nvSpPr>
          <p:cNvPr id="8" name="Текст 7"/>
          <p:cNvSpPr>
            <a:spLocks noGrp="1"/>
          </p:cNvSpPr>
          <p:nvPr>
            <p:ph type="body" sz="quarter" idx="10"/>
          </p:nvPr>
        </p:nvSpPr>
        <p:spPr>
          <a:xfrm>
            <a:off x="760325" y="656711"/>
            <a:ext cx="7827069" cy="4064150"/>
          </a:xfrm>
        </p:spPr>
        <p:txBody>
          <a:bodyPr>
            <a:noAutofit/>
          </a:bodyPr>
          <a:lstStyle/>
          <a:p>
            <a:pPr>
              <a:lnSpc>
                <a:spcPct val="150000"/>
              </a:lnSpc>
            </a:pPr>
            <a:r>
              <a:rPr lang="ru-RU" dirty="0" smtClean="0">
                <a:solidFill>
                  <a:schemeClr val="accent1"/>
                </a:solidFill>
                <a:latin typeface="Times New Roman" pitchFamily="18" charset="0"/>
                <a:cs typeface="Times New Roman" pitchFamily="18" charset="0"/>
              </a:rPr>
              <a:t>ГОСТ Р 8.736-2011 ИЗМЕРЕНИЯ ПРЯМЫЕ МНОГОКРАТНЫЕ</a:t>
            </a:r>
          </a:p>
          <a:p>
            <a:pPr indent="457200" algn="just">
              <a:lnSpc>
                <a:spcPct val="150000"/>
              </a:lnSpc>
            </a:pPr>
            <a:r>
              <a:rPr lang="ru-RU" dirty="0" smtClean="0">
                <a:latin typeface="Times New Roman" pitchFamily="18" charset="0"/>
                <a:cs typeface="Times New Roman" pitchFamily="18" charset="0"/>
              </a:rPr>
              <a:t>В основе всех видов измерения лежат прямые измерения, в результате которых мы получаем некоторое численное значение измеряемой величины, являющееся </a:t>
            </a:r>
            <a:r>
              <a:rPr lang="ru-RU" dirty="0" smtClean="0">
                <a:solidFill>
                  <a:schemeClr val="accent1"/>
                </a:solidFill>
                <a:latin typeface="Times New Roman" pitchFamily="18" charset="0"/>
                <a:cs typeface="Times New Roman" pitchFamily="18" charset="0"/>
              </a:rPr>
              <a:t>оценкой ее истинного значения. </a:t>
            </a:r>
            <a:r>
              <a:rPr lang="ru-RU" dirty="0" smtClean="0">
                <a:latin typeface="Times New Roman" pitchFamily="18" charset="0"/>
                <a:cs typeface="Times New Roman" pitchFamily="18" charset="0"/>
              </a:rPr>
              <a:t>Оценка отличается от истинного значения. Мерой отличия является </a:t>
            </a:r>
            <a:r>
              <a:rPr lang="ru-RU" dirty="0" smtClean="0">
                <a:solidFill>
                  <a:schemeClr val="accent1"/>
                </a:solidFill>
                <a:latin typeface="Times New Roman" pitchFamily="18" charset="0"/>
                <a:cs typeface="Times New Roman" pitchFamily="18" charset="0"/>
              </a:rPr>
              <a:t>погрешность измерения</a:t>
            </a:r>
            <a:r>
              <a:rPr lang="ru-RU" dirty="0" smtClean="0">
                <a:latin typeface="Times New Roman" pitchFamily="18" charset="0"/>
                <a:cs typeface="Times New Roman" pitchFamily="18" charset="0"/>
              </a:rPr>
              <a:t>, определяемая также при проведении измерения.</a:t>
            </a:r>
          </a:p>
          <a:p>
            <a:pPr indent="457200" algn="just">
              <a:lnSpc>
                <a:spcPct val="150000"/>
              </a:lnSpc>
            </a:pPr>
            <a:endParaRPr lang="ru-RU" dirty="0">
              <a:latin typeface="Times New Roman" pitchFamily="18" charset="0"/>
              <a:cs typeface="Times New Roman" pitchFamily="18" charset="0"/>
            </a:endParaRPr>
          </a:p>
          <a:p>
            <a:pPr indent="457200" algn="just">
              <a:lnSpc>
                <a:spcPct val="150000"/>
              </a:lnSpc>
            </a:pPr>
            <a:r>
              <a:rPr lang="ru-RU" dirty="0" smtClean="0">
                <a:latin typeface="Times New Roman" pitchFamily="18" charset="0"/>
                <a:cs typeface="Times New Roman" pitchFamily="18" charset="0"/>
              </a:rPr>
              <a:t>                                 - абсолютная </a:t>
            </a:r>
            <a:r>
              <a:rPr lang="ru-RU" dirty="0">
                <a:latin typeface="Times New Roman" pitchFamily="18" charset="0"/>
                <a:cs typeface="Times New Roman" pitchFamily="18" charset="0"/>
              </a:rPr>
              <a:t>погрешность,</a:t>
            </a:r>
            <a:endParaRPr lang="ru-RU" dirty="0" smtClean="0">
              <a:latin typeface="Times New Roman" pitchFamily="18" charset="0"/>
              <a:cs typeface="Times New Roman" pitchFamily="18" charset="0"/>
            </a:endParaRPr>
          </a:p>
          <a:p>
            <a:pPr indent="457200" algn="just">
              <a:lnSpc>
                <a:spcPct val="150000"/>
              </a:lnSpc>
            </a:pPr>
            <a:r>
              <a:rPr lang="ru-RU" dirty="0" smtClean="0">
                <a:latin typeface="Times New Roman" pitchFamily="18" charset="0"/>
                <a:cs typeface="Times New Roman" pitchFamily="18" charset="0"/>
              </a:rPr>
              <a:t>                                 - результат </a:t>
            </a:r>
            <a:r>
              <a:rPr lang="ru-RU" dirty="0">
                <a:latin typeface="Times New Roman" pitchFamily="18" charset="0"/>
                <a:cs typeface="Times New Roman" pitchFamily="18" charset="0"/>
              </a:rPr>
              <a:t>измерения </a:t>
            </a:r>
            <a:endParaRPr lang="ru-RU" dirty="0" smtClean="0">
              <a:latin typeface="Times New Roman" pitchFamily="18" charset="0"/>
              <a:cs typeface="Times New Roman" pitchFamily="18" charset="0"/>
            </a:endParaRPr>
          </a:p>
          <a:p>
            <a:pPr indent="457200" algn="just">
              <a:lnSpc>
                <a:spcPct val="150000"/>
              </a:lnSpc>
            </a:pPr>
            <a:r>
              <a:rPr lang="ru-RU" dirty="0" smtClean="0">
                <a:latin typeface="Times New Roman" pitchFamily="18" charset="0"/>
                <a:cs typeface="Times New Roman" pitchFamily="18" charset="0"/>
              </a:rPr>
              <a:t>                                 - оценка </a:t>
            </a:r>
            <a:r>
              <a:rPr lang="ru-RU" dirty="0">
                <a:latin typeface="Times New Roman" pitchFamily="18" charset="0"/>
                <a:cs typeface="Times New Roman" pitchFamily="18" charset="0"/>
              </a:rPr>
              <a:t>истинного значения </a:t>
            </a:r>
            <a:r>
              <a:rPr lang="ru-RU" dirty="0" smtClean="0">
                <a:latin typeface="Times New Roman" pitchFamily="18" charset="0"/>
                <a:cs typeface="Times New Roman" pitchFamily="18" charset="0"/>
              </a:rPr>
              <a:t>величины.</a:t>
            </a:r>
            <a:endParaRPr lang="ru-RU" dirty="0">
              <a:latin typeface="Times New Roman" pitchFamily="18" charset="0"/>
              <a:cs typeface="Times New Roman" pitchFamily="18" charset="0"/>
            </a:endParaRPr>
          </a:p>
          <a:p>
            <a:pPr indent="457200" algn="just">
              <a:lnSpc>
                <a:spcPct val="150000"/>
              </a:lnSpc>
            </a:pPr>
            <a:endParaRPr lang="ru-RU" dirty="0" smtClean="0">
              <a:latin typeface="Times New Roman" pitchFamily="18" charset="0"/>
              <a:cs typeface="Times New Roman" pitchFamily="18" charset="0"/>
            </a:endParaRPr>
          </a:p>
        </p:txBody>
      </p:sp>
      <p:sp>
        <p:nvSpPr>
          <p:cNvPr id="9" name="TextBox 8"/>
          <p:cNvSpPr txBox="1"/>
          <p:nvPr/>
        </p:nvSpPr>
        <p:spPr>
          <a:xfrm>
            <a:off x="8587394" y="4774168"/>
            <a:ext cx="537754" cy="369332"/>
          </a:xfrm>
          <a:prstGeom prst="rect">
            <a:avLst/>
          </a:prstGeom>
          <a:noFill/>
        </p:spPr>
        <p:txBody>
          <a:bodyPr wrap="square" rtlCol="0">
            <a:spAutoFit/>
          </a:bodyPr>
          <a:lstStyle/>
          <a:p>
            <a:r>
              <a:rPr lang="ru-RU" dirty="0" smtClean="0"/>
              <a:t>3</a:t>
            </a:r>
            <a:endParaRPr lang="ru-RU" dirty="0"/>
          </a:p>
        </p:txBody>
      </p:sp>
      <p:graphicFrame>
        <p:nvGraphicFramePr>
          <p:cNvPr id="2" name="Объект 1"/>
          <p:cNvGraphicFramePr>
            <a:graphicFrameLocks noChangeAspect="1"/>
          </p:cNvGraphicFramePr>
          <p:nvPr>
            <p:extLst>
              <p:ext uri="{D42A27DB-BD31-4B8C-83A1-F6EECF244321}">
                <p14:modId xmlns:p14="http://schemas.microsoft.com/office/powerpoint/2010/main" val="1443223760"/>
              </p:ext>
            </p:extLst>
          </p:nvPr>
        </p:nvGraphicFramePr>
        <p:xfrm>
          <a:off x="3464184" y="2972691"/>
          <a:ext cx="1209675" cy="400050"/>
        </p:xfrm>
        <a:graphic>
          <a:graphicData uri="http://schemas.openxmlformats.org/presentationml/2006/ole">
            <mc:AlternateContent xmlns:mc="http://schemas.openxmlformats.org/markup-compatibility/2006">
              <mc:Choice xmlns:v="urn:schemas-microsoft-com:vml" Requires="v">
                <p:oleObj spid="_x0000_s110984" name="Equation" r:id="rId3" imgW="1209606" imgH="399894" progId="Equation.DSMT4">
                  <p:embed/>
                </p:oleObj>
              </mc:Choice>
              <mc:Fallback>
                <p:oleObj name="Equation" r:id="rId3" imgW="1209606" imgH="399894" progId="Equation.DSMT4">
                  <p:embed/>
                  <p:pic>
                    <p:nvPicPr>
                      <p:cNvPr id="0" name=""/>
                      <p:cNvPicPr/>
                      <p:nvPr/>
                    </p:nvPicPr>
                    <p:blipFill>
                      <a:blip r:embed="rId4"/>
                      <a:stretch>
                        <a:fillRect/>
                      </a:stretch>
                    </p:blipFill>
                    <p:spPr>
                      <a:xfrm>
                        <a:off x="3464184" y="2972691"/>
                        <a:ext cx="1209675" cy="400050"/>
                      </a:xfrm>
                      <a:prstGeom prst="rect">
                        <a:avLst/>
                      </a:prstGeom>
                    </p:spPr>
                  </p:pic>
                </p:oleObj>
              </mc:Fallback>
            </mc:AlternateContent>
          </a:graphicData>
        </a:graphic>
      </p:graphicFrame>
      <p:graphicFrame>
        <p:nvGraphicFramePr>
          <p:cNvPr id="3" name="Объект 2"/>
          <p:cNvGraphicFramePr>
            <a:graphicFrameLocks noChangeAspect="1"/>
          </p:cNvGraphicFramePr>
          <p:nvPr>
            <p:extLst>
              <p:ext uri="{D42A27DB-BD31-4B8C-83A1-F6EECF244321}">
                <p14:modId xmlns:p14="http://schemas.microsoft.com/office/powerpoint/2010/main" val="915991320"/>
              </p:ext>
            </p:extLst>
          </p:nvPr>
        </p:nvGraphicFramePr>
        <p:xfrm>
          <a:off x="2657031" y="3458023"/>
          <a:ext cx="285750" cy="342900"/>
        </p:xfrm>
        <a:graphic>
          <a:graphicData uri="http://schemas.openxmlformats.org/presentationml/2006/ole">
            <mc:AlternateContent xmlns:mc="http://schemas.openxmlformats.org/markup-compatibility/2006">
              <mc:Choice xmlns:v="urn:schemas-microsoft-com:vml" Requires="v">
                <p:oleObj spid="_x0000_s110985" name="Equation" r:id="rId5" imgW="285728" imgH="343017" progId="Equation.DSMT4">
                  <p:embed/>
                </p:oleObj>
              </mc:Choice>
              <mc:Fallback>
                <p:oleObj name="Equation" r:id="rId5" imgW="285728" imgH="343017" progId="Equation.DSMT4">
                  <p:embed/>
                  <p:pic>
                    <p:nvPicPr>
                      <p:cNvPr id="0" name=""/>
                      <p:cNvPicPr/>
                      <p:nvPr/>
                    </p:nvPicPr>
                    <p:blipFill>
                      <a:blip r:embed="rId6"/>
                      <a:stretch>
                        <a:fillRect/>
                      </a:stretch>
                    </p:blipFill>
                    <p:spPr>
                      <a:xfrm>
                        <a:off x="2657031" y="3458023"/>
                        <a:ext cx="285750" cy="342900"/>
                      </a:xfrm>
                      <a:prstGeom prst="rect">
                        <a:avLst/>
                      </a:prstGeom>
                    </p:spPr>
                  </p:pic>
                </p:oleObj>
              </mc:Fallback>
            </mc:AlternateContent>
          </a:graphicData>
        </a:graphic>
      </p:graphicFrame>
      <p:graphicFrame>
        <p:nvGraphicFramePr>
          <p:cNvPr id="4" name="Объект 3"/>
          <p:cNvGraphicFramePr>
            <a:graphicFrameLocks noChangeAspect="1"/>
          </p:cNvGraphicFramePr>
          <p:nvPr>
            <p:extLst>
              <p:ext uri="{D42A27DB-BD31-4B8C-83A1-F6EECF244321}">
                <p14:modId xmlns:p14="http://schemas.microsoft.com/office/powerpoint/2010/main" val="256726963"/>
              </p:ext>
            </p:extLst>
          </p:nvPr>
        </p:nvGraphicFramePr>
        <p:xfrm>
          <a:off x="2657031" y="3800923"/>
          <a:ext cx="265814" cy="457200"/>
        </p:xfrm>
        <a:graphic>
          <a:graphicData uri="http://schemas.openxmlformats.org/presentationml/2006/ole">
            <mc:AlternateContent xmlns:mc="http://schemas.openxmlformats.org/markup-compatibility/2006">
              <mc:Choice xmlns:v="urn:schemas-microsoft-com:vml" Requires="v">
                <p:oleObj spid="_x0000_s110986" name="Equation" r:id="rId7" imgW="304683" imgH="457122" progId="Equation.DSMT4">
                  <p:embed/>
                </p:oleObj>
              </mc:Choice>
              <mc:Fallback>
                <p:oleObj name="Equation" r:id="rId7" imgW="304683" imgH="457122" progId="Equation.DSMT4">
                  <p:embed/>
                  <p:pic>
                    <p:nvPicPr>
                      <p:cNvPr id="0" name=""/>
                      <p:cNvPicPr/>
                      <p:nvPr/>
                    </p:nvPicPr>
                    <p:blipFill>
                      <a:blip r:embed="rId8"/>
                      <a:stretch>
                        <a:fillRect/>
                      </a:stretch>
                    </p:blipFill>
                    <p:spPr>
                      <a:xfrm>
                        <a:off x="2657031" y="3800923"/>
                        <a:ext cx="265814" cy="457200"/>
                      </a:xfrm>
                      <a:prstGeom prst="rect">
                        <a:avLst/>
                      </a:prstGeom>
                    </p:spPr>
                  </p:pic>
                </p:oleObj>
              </mc:Fallback>
            </mc:AlternateContent>
          </a:graphicData>
        </a:graphic>
      </p:graphicFrame>
      <p:graphicFrame>
        <p:nvGraphicFramePr>
          <p:cNvPr id="5" name="Объект 4"/>
          <p:cNvGraphicFramePr>
            <a:graphicFrameLocks noChangeAspect="1"/>
          </p:cNvGraphicFramePr>
          <p:nvPr>
            <p:extLst>
              <p:ext uri="{D42A27DB-BD31-4B8C-83A1-F6EECF244321}">
                <p14:modId xmlns:p14="http://schemas.microsoft.com/office/powerpoint/2010/main" val="2552703534"/>
              </p:ext>
            </p:extLst>
          </p:nvPr>
        </p:nvGraphicFramePr>
        <p:xfrm>
          <a:off x="2642743" y="4308517"/>
          <a:ext cx="314325" cy="361950"/>
        </p:xfrm>
        <a:graphic>
          <a:graphicData uri="http://schemas.openxmlformats.org/presentationml/2006/ole">
            <mc:AlternateContent xmlns:mc="http://schemas.openxmlformats.org/markup-compatibility/2006">
              <mc:Choice xmlns:v="urn:schemas-microsoft-com:vml" Requires="v">
                <p:oleObj spid="_x0000_s110987" name="Equation" r:id="rId9" imgW="314160" imgH="361976" progId="Equation.DSMT4">
                  <p:embed/>
                </p:oleObj>
              </mc:Choice>
              <mc:Fallback>
                <p:oleObj name="Equation" r:id="rId9" imgW="314160" imgH="361976" progId="Equation.DSMT4">
                  <p:embed/>
                  <p:pic>
                    <p:nvPicPr>
                      <p:cNvPr id="0" name=""/>
                      <p:cNvPicPr/>
                      <p:nvPr/>
                    </p:nvPicPr>
                    <p:blipFill>
                      <a:blip r:embed="rId10"/>
                      <a:stretch>
                        <a:fillRect/>
                      </a:stretch>
                    </p:blipFill>
                    <p:spPr>
                      <a:xfrm>
                        <a:off x="2642743" y="4308517"/>
                        <a:ext cx="314325" cy="361950"/>
                      </a:xfrm>
                      <a:prstGeom prst="rect">
                        <a:avLst/>
                      </a:prstGeom>
                    </p:spPr>
                  </p:pic>
                </p:oleObj>
              </mc:Fallback>
            </mc:AlternateContent>
          </a:graphicData>
        </a:graphic>
      </p:graphicFrame>
    </p:spTree>
    <p:extLst>
      <p:ext uri="{BB962C8B-B14F-4D97-AF65-F5344CB8AC3E}">
        <p14:creationId xmlns:p14="http://schemas.microsoft.com/office/powerpoint/2010/main" val="345106535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8098" y="726510"/>
            <a:ext cx="8417490" cy="2031325"/>
          </a:xfrm>
          <a:prstGeom prst="rect">
            <a:avLst/>
          </a:prstGeom>
          <a:solidFill>
            <a:schemeClr val="bg1"/>
          </a:solidFill>
        </p:spPr>
        <p:txBody>
          <a:bodyPr wrap="square" rtlCol="0">
            <a:spAutoFit/>
          </a:bodyPr>
          <a:lstStyle/>
          <a:p>
            <a:r>
              <a:rPr lang="en-US" b="1" dirty="0" smtClean="0">
                <a:solidFill>
                  <a:srgbClr val="FF0000"/>
                </a:solidFill>
                <a:latin typeface="Times New Roman" pitchFamily="18" charset="0"/>
                <a:cs typeface="Times New Roman" pitchFamily="18" charset="0"/>
              </a:rPr>
              <a:t>6</a:t>
            </a:r>
            <a:r>
              <a:rPr lang="ru-RU" b="1" dirty="0" smtClean="0">
                <a:solidFill>
                  <a:srgbClr val="FF0000"/>
                </a:solidFill>
                <a:latin typeface="Times New Roman" pitchFamily="18" charset="0"/>
                <a:cs typeface="Times New Roman" pitchFamily="18" charset="0"/>
              </a:rPr>
              <a:t>. Регрессионный анализ</a:t>
            </a:r>
            <a:endParaRPr lang="ru-RU" dirty="0" smtClean="0"/>
          </a:p>
          <a:p>
            <a:pPr indent="457200" algn="just">
              <a:lnSpc>
                <a:spcPct val="150000"/>
              </a:lnSpc>
            </a:pPr>
            <a:r>
              <a:rPr lang="ru-RU" dirty="0">
                <a:latin typeface="Times New Roman" panose="02020603050405020304" pitchFamily="18" charset="0"/>
                <a:ea typeface="Times New Roman" panose="02020603050405020304" pitchFamily="18" charset="0"/>
              </a:rPr>
              <a:t>Целью </a:t>
            </a:r>
            <a:r>
              <a:rPr lang="ru-RU" i="1" dirty="0">
                <a:latin typeface="Times New Roman" panose="02020603050405020304" pitchFamily="18" charset="0"/>
                <a:ea typeface="Times New Roman" panose="02020603050405020304" pitchFamily="18" charset="0"/>
              </a:rPr>
              <a:t>регрессионного анализа</a:t>
            </a:r>
            <a:r>
              <a:rPr lang="ru-RU" dirty="0">
                <a:latin typeface="Times New Roman" panose="02020603050405020304" pitchFamily="18" charset="0"/>
                <a:ea typeface="Times New Roman" panose="02020603050405020304" pitchFamily="18" charset="0"/>
              </a:rPr>
              <a:t> является установление </a:t>
            </a:r>
            <a:r>
              <a:rPr lang="ru-RU" i="1" dirty="0">
                <a:latin typeface="Times New Roman" panose="02020603050405020304" pitchFamily="18" charset="0"/>
                <a:ea typeface="Times New Roman" panose="02020603050405020304" pitchFamily="18" charset="0"/>
              </a:rPr>
              <a:t>аналитической зависимости</a:t>
            </a:r>
            <a:r>
              <a:rPr lang="ru-RU" dirty="0">
                <a:latin typeface="Times New Roman" panose="02020603050405020304" pitchFamily="18" charset="0"/>
                <a:ea typeface="Times New Roman" panose="02020603050405020304" pitchFamily="18" charset="0"/>
              </a:rPr>
              <a:t> между выходной и входными величинами по данным экспериментальных исследований.</a:t>
            </a:r>
            <a:endParaRPr lang="ru-RU" sz="1600" dirty="0">
              <a:latin typeface="Times New Roman" panose="02020603050405020304" pitchFamily="18" charset="0"/>
              <a:ea typeface="Times New Roman" panose="02020603050405020304" pitchFamily="18" charset="0"/>
            </a:endParaRPr>
          </a:p>
          <a:p>
            <a:pPr indent="457200" algn="just">
              <a:lnSpc>
                <a:spcPct val="150000"/>
              </a:lnSpc>
            </a:pPr>
            <a:endParaRPr lang="ru-RU" dirty="0">
              <a:latin typeface="Times New Roman" pitchFamily="18" charset="0"/>
              <a:cs typeface="Times New Roman" pitchFamily="18" charset="0"/>
            </a:endParaRPr>
          </a:p>
        </p:txBody>
      </p:sp>
      <p:sp>
        <p:nvSpPr>
          <p:cNvPr id="5" name="TextBox 4"/>
          <p:cNvSpPr txBox="1"/>
          <p:nvPr/>
        </p:nvSpPr>
        <p:spPr>
          <a:xfrm>
            <a:off x="8594438" y="4786009"/>
            <a:ext cx="557719" cy="369332"/>
          </a:xfrm>
          <a:prstGeom prst="rect">
            <a:avLst/>
          </a:prstGeom>
          <a:noFill/>
        </p:spPr>
        <p:txBody>
          <a:bodyPr wrap="square" rtlCol="0">
            <a:spAutoFit/>
          </a:bodyPr>
          <a:lstStyle/>
          <a:p>
            <a:r>
              <a:rPr lang="ru-RU" dirty="0" smtClean="0"/>
              <a:t>37</a:t>
            </a:r>
            <a:endParaRPr lang="ru-RU" dirty="0"/>
          </a:p>
        </p:txBody>
      </p:sp>
      <p:sp>
        <p:nvSpPr>
          <p:cNvPr id="6" name="Скругленный прямоугольник 5"/>
          <p:cNvSpPr/>
          <p:nvPr/>
        </p:nvSpPr>
        <p:spPr>
          <a:xfrm>
            <a:off x="2134487" y="2544053"/>
            <a:ext cx="4612755" cy="914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ru-RU" dirty="0" smtClean="0"/>
              <a:t>Зависимость между величинами может быть представлена</a:t>
            </a:r>
            <a:endParaRPr lang="ru-RU" dirty="0"/>
          </a:p>
        </p:txBody>
      </p:sp>
      <p:cxnSp>
        <p:nvCxnSpPr>
          <p:cNvPr id="8" name="Прямая со стрелкой 7"/>
          <p:cNvCxnSpPr/>
          <p:nvPr/>
        </p:nvCxnSpPr>
        <p:spPr>
          <a:xfrm>
            <a:off x="2771553" y="3458453"/>
            <a:ext cx="7089" cy="4259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Прямая со стрелкой 10"/>
          <p:cNvCxnSpPr/>
          <p:nvPr/>
        </p:nvCxnSpPr>
        <p:spPr>
          <a:xfrm>
            <a:off x="4430232" y="3458453"/>
            <a:ext cx="7089" cy="4259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Прямая со стрелкой 11"/>
          <p:cNvCxnSpPr/>
          <p:nvPr/>
        </p:nvCxnSpPr>
        <p:spPr>
          <a:xfrm>
            <a:off x="6095998" y="3458453"/>
            <a:ext cx="7089" cy="4259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Скругленный прямоугольник 12"/>
          <p:cNvSpPr/>
          <p:nvPr/>
        </p:nvSpPr>
        <p:spPr>
          <a:xfrm>
            <a:off x="5458931" y="3893930"/>
            <a:ext cx="1288312" cy="914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dirty="0" err="1" smtClean="0"/>
              <a:t>аналити</a:t>
            </a:r>
            <a:r>
              <a:rPr lang="ru-RU" sz="1600" dirty="0" smtClean="0"/>
              <a:t>-чески</a:t>
            </a:r>
            <a:endParaRPr lang="ru-RU" sz="1600" dirty="0"/>
          </a:p>
        </p:txBody>
      </p:sp>
      <p:sp>
        <p:nvSpPr>
          <p:cNvPr id="15" name="Скругленный прямоугольник 14"/>
          <p:cNvSpPr/>
          <p:nvPr/>
        </p:nvSpPr>
        <p:spPr>
          <a:xfrm>
            <a:off x="3793165" y="3893930"/>
            <a:ext cx="1288312" cy="914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dirty="0" smtClean="0"/>
              <a:t>графически</a:t>
            </a:r>
            <a:endParaRPr lang="ru-RU" sz="1600" dirty="0"/>
          </a:p>
        </p:txBody>
      </p:sp>
      <p:sp>
        <p:nvSpPr>
          <p:cNvPr id="16" name="Скругленный прямоугольник 15"/>
          <p:cNvSpPr/>
          <p:nvPr/>
        </p:nvSpPr>
        <p:spPr>
          <a:xfrm>
            <a:off x="2134488" y="3884425"/>
            <a:ext cx="1288312" cy="914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dirty="0" smtClean="0"/>
              <a:t>таблично</a:t>
            </a:r>
            <a:endParaRPr lang="ru-RU" sz="1600" dirty="0"/>
          </a:p>
        </p:txBody>
      </p:sp>
    </p:spTree>
    <p:extLst>
      <p:ext uri="{BB962C8B-B14F-4D97-AF65-F5344CB8AC3E}">
        <p14:creationId xmlns:p14="http://schemas.microsoft.com/office/powerpoint/2010/main" val="19092587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8098" y="726510"/>
            <a:ext cx="8417490" cy="3093154"/>
          </a:xfrm>
          <a:prstGeom prst="rect">
            <a:avLst/>
          </a:prstGeom>
          <a:solidFill>
            <a:schemeClr val="bg1"/>
          </a:solidFill>
        </p:spPr>
        <p:txBody>
          <a:bodyPr wrap="square" rtlCol="0">
            <a:spAutoFit/>
          </a:bodyPr>
          <a:lstStyle/>
          <a:p>
            <a:pPr indent="457200" algn="just">
              <a:lnSpc>
                <a:spcPct val="150000"/>
              </a:lnSpc>
              <a:spcAft>
                <a:spcPts val="0"/>
              </a:spcAft>
            </a:pPr>
            <a:r>
              <a:rPr lang="ru-RU" sz="1600" dirty="0" smtClean="0">
                <a:latin typeface="Times New Roman" panose="02020603050405020304" pitchFamily="18" charset="0"/>
                <a:ea typeface="Times New Roman" panose="02020603050405020304" pitchFamily="18" charset="0"/>
                <a:cs typeface="Times New Roman" panose="02020603050405020304" pitchFamily="18" charset="0"/>
              </a:rPr>
              <a:t>В </a:t>
            </a:r>
            <a:r>
              <a:rPr lang="ru-RU" sz="1600" dirty="0">
                <a:latin typeface="Times New Roman" panose="02020603050405020304" pitchFamily="18" charset="0"/>
                <a:ea typeface="Times New Roman" panose="02020603050405020304" pitchFamily="18" charset="0"/>
                <a:cs typeface="Times New Roman" panose="02020603050405020304" pitchFamily="18" charset="0"/>
              </a:rPr>
              <a:t>регрессионном анализе, в отличие от корреляционного, только выходные величины являются случайными. Входные должны быть неслучайными и некоррелированными между собой.</a:t>
            </a:r>
          </a:p>
          <a:p>
            <a:pPr indent="457200">
              <a:lnSpc>
                <a:spcPct val="150000"/>
              </a:lnSpc>
            </a:pPr>
            <a:r>
              <a:rPr lang="ru-RU" sz="1600" dirty="0">
                <a:latin typeface="Times New Roman" panose="02020603050405020304" pitchFamily="18" charset="0"/>
                <a:ea typeface="Times New Roman" panose="02020603050405020304" pitchFamily="18" charset="0"/>
                <a:cs typeface="Times New Roman" panose="02020603050405020304" pitchFamily="18" charset="0"/>
              </a:rPr>
              <a:t>Задача получения аналитической зависимости включает в себя </a:t>
            </a:r>
            <a:r>
              <a:rPr lang="ru-RU" sz="1600" i="1" dirty="0">
                <a:latin typeface="Times New Roman" panose="02020603050405020304" pitchFamily="18" charset="0"/>
                <a:ea typeface="Times New Roman" panose="02020603050405020304" pitchFamily="18" charset="0"/>
                <a:cs typeface="Times New Roman" panose="02020603050405020304" pitchFamily="18" charset="0"/>
              </a:rPr>
              <a:t>три этапа</a:t>
            </a:r>
            <a:r>
              <a:rPr lang="ru-RU" sz="1600" dirty="0">
                <a:latin typeface="Times New Roman" panose="02020603050405020304" pitchFamily="18" charset="0"/>
                <a:ea typeface="Times New Roman" panose="02020603050405020304" pitchFamily="18" charset="0"/>
                <a:cs typeface="Times New Roman" panose="02020603050405020304" pitchFamily="18" charset="0"/>
              </a:rPr>
              <a:t>: </a:t>
            </a:r>
            <a:endParaRPr lang="ru-RU" sz="1600" dirty="0" smtClean="0">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ru-RU" sz="1600" dirty="0" smtClean="0">
                <a:latin typeface="Times New Roman" panose="02020603050405020304" pitchFamily="18" charset="0"/>
                <a:ea typeface="Times New Roman" panose="02020603050405020304" pitchFamily="18" charset="0"/>
                <a:cs typeface="Times New Roman" panose="02020603050405020304" pitchFamily="18" charset="0"/>
              </a:rPr>
              <a:t>выбор </a:t>
            </a:r>
            <a:r>
              <a:rPr lang="ru-RU" sz="1600" dirty="0">
                <a:latin typeface="Times New Roman" panose="02020603050405020304" pitchFamily="18" charset="0"/>
                <a:ea typeface="Times New Roman" panose="02020603050405020304" pitchFamily="18" charset="0"/>
                <a:cs typeface="Times New Roman" panose="02020603050405020304" pitchFamily="18" charset="0"/>
              </a:rPr>
              <a:t>вида уравнения регрессии; </a:t>
            </a:r>
            <a:endParaRPr lang="ru-RU" sz="1600" dirty="0" smtClean="0">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ru-RU" sz="1600" dirty="0" smtClean="0">
                <a:latin typeface="Times New Roman" panose="02020603050405020304" pitchFamily="18" charset="0"/>
                <a:ea typeface="Times New Roman" panose="02020603050405020304" pitchFamily="18" charset="0"/>
                <a:cs typeface="Times New Roman" panose="02020603050405020304" pitchFamily="18" charset="0"/>
              </a:rPr>
              <a:t>определение </a:t>
            </a:r>
            <a:r>
              <a:rPr lang="ru-RU" sz="1600" dirty="0">
                <a:latin typeface="Times New Roman" panose="02020603050405020304" pitchFamily="18" charset="0"/>
                <a:ea typeface="Times New Roman" panose="02020603050405020304" pitchFamily="18" charset="0"/>
                <a:cs typeface="Times New Roman" panose="02020603050405020304" pitchFamily="18" charset="0"/>
              </a:rPr>
              <a:t>коэффициентов уравнения; </a:t>
            </a:r>
            <a:endParaRPr lang="ru-RU" sz="1600" dirty="0" smtClean="0">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ru-RU" sz="1600" dirty="0" smtClean="0">
                <a:latin typeface="Times New Roman" panose="02020603050405020304" pitchFamily="18" charset="0"/>
                <a:ea typeface="Times New Roman" panose="02020603050405020304" pitchFamily="18" charset="0"/>
                <a:cs typeface="Times New Roman" panose="02020603050405020304" pitchFamily="18" charset="0"/>
              </a:rPr>
              <a:t>проверку </a:t>
            </a:r>
            <a:r>
              <a:rPr lang="ru-RU" sz="1600" dirty="0">
                <a:latin typeface="Times New Roman" panose="02020603050405020304" pitchFamily="18" charset="0"/>
                <a:ea typeface="Times New Roman" panose="02020603050405020304" pitchFamily="18" charset="0"/>
                <a:cs typeface="Times New Roman" panose="02020603050405020304" pitchFamily="18" charset="0"/>
              </a:rPr>
              <a:t>адекватности установленной зависимости данным эксперимента.</a:t>
            </a:r>
            <a:endParaRPr lang="ru-RU" sz="1600" dirty="0">
              <a:latin typeface="Times New Roman" panose="02020603050405020304" pitchFamily="18" charset="0"/>
              <a:cs typeface="Times New Roman" panose="02020603050405020304" pitchFamily="18" charset="0"/>
            </a:endParaRPr>
          </a:p>
          <a:p>
            <a:pPr indent="457200" algn="just">
              <a:lnSpc>
                <a:spcPct val="150000"/>
              </a:lnSpc>
            </a:pPr>
            <a:endParaRPr lang="ru-RU" dirty="0">
              <a:latin typeface="Times New Roman" pitchFamily="18" charset="0"/>
              <a:cs typeface="Times New Roman" pitchFamily="18" charset="0"/>
            </a:endParaRPr>
          </a:p>
        </p:txBody>
      </p:sp>
      <p:sp>
        <p:nvSpPr>
          <p:cNvPr id="5" name="TextBox 4"/>
          <p:cNvSpPr txBox="1"/>
          <p:nvPr/>
        </p:nvSpPr>
        <p:spPr>
          <a:xfrm>
            <a:off x="8594438" y="4786009"/>
            <a:ext cx="557719" cy="369332"/>
          </a:xfrm>
          <a:prstGeom prst="rect">
            <a:avLst/>
          </a:prstGeom>
          <a:noFill/>
        </p:spPr>
        <p:txBody>
          <a:bodyPr wrap="square" rtlCol="0">
            <a:spAutoFit/>
          </a:bodyPr>
          <a:lstStyle/>
          <a:p>
            <a:r>
              <a:rPr lang="ru-RU" dirty="0" smtClean="0"/>
              <a:t>38</a:t>
            </a:r>
            <a:endParaRPr lang="ru-RU" dirty="0"/>
          </a:p>
        </p:txBody>
      </p:sp>
    </p:spTree>
    <p:extLst>
      <p:ext uri="{BB962C8B-B14F-4D97-AF65-F5344CB8AC3E}">
        <p14:creationId xmlns:p14="http://schemas.microsoft.com/office/powerpoint/2010/main" val="31348511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6828" y="815691"/>
            <a:ext cx="8551536" cy="4154984"/>
          </a:xfrm>
          <a:prstGeom prst="rect">
            <a:avLst/>
          </a:prstGeom>
          <a:solidFill>
            <a:schemeClr val="bg1"/>
          </a:solidFill>
        </p:spPr>
        <p:txBody>
          <a:bodyPr wrap="square" rtlCol="0">
            <a:spAutoFit/>
          </a:bodyPr>
          <a:lstStyle/>
          <a:p>
            <a:pPr indent="457200" algn="just">
              <a:lnSpc>
                <a:spcPct val="150000"/>
              </a:lnSpc>
              <a:spcAft>
                <a:spcPts val="0"/>
              </a:spcAft>
            </a:pPr>
            <a:r>
              <a:rPr lang="ru-RU" sz="1600" b="1" dirty="0" smtClean="0">
                <a:solidFill>
                  <a:schemeClr val="accent1"/>
                </a:solidFill>
                <a:latin typeface="Times New Roman" panose="02020603050405020304" pitchFamily="18" charset="0"/>
                <a:ea typeface="Times New Roman" panose="02020603050405020304" pitchFamily="18" charset="0"/>
                <a:cs typeface="Times New Roman" panose="02020603050405020304" pitchFamily="18" charset="0"/>
              </a:rPr>
              <a:t>6.1. Экспресс-методы построения регрессионных зависимостей</a:t>
            </a:r>
          </a:p>
          <a:p>
            <a:pPr indent="457200" algn="ctr">
              <a:lnSpc>
                <a:spcPct val="150000"/>
              </a:lnSpc>
              <a:spcAft>
                <a:spcPts val="0"/>
              </a:spcAft>
            </a:pPr>
            <a:r>
              <a:rPr lang="ru-RU" sz="1600" dirty="0" smtClean="0">
                <a:latin typeface="Times New Roman" panose="02020603050405020304" pitchFamily="18" charset="0"/>
                <a:ea typeface="Times New Roman" panose="02020603050405020304" pitchFamily="18" charset="0"/>
                <a:cs typeface="Times New Roman" panose="02020603050405020304" pitchFamily="18" charset="0"/>
              </a:rPr>
              <a:t>Метод контуров</a:t>
            </a:r>
          </a:p>
          <a:p>
            <a:pPr indent="457200" algn="just">
              <a:lnSpc>
                <a:spcPct val="150000"/>
              </a:lnSpc>
              <a:spcAft>
                <a:spcPts val="0"/>
              </a:spcAft>
            </a:pPr>
            <a:endParaRPr lang="ru-RU" sz="1600" dirty="0">
              <a:latin typeface="Times New Roman" panose="02020603050405020304" pitchFamily="18" charset="0"/>
              <a:ea typeface="Times New Roman" panose="02020603050405020304" pitchFamily="18" charset="0"/>
              <a:cs typeface="Times New Roman" panose="02020603050405020304" pitchFamily="18" charset="0"/>
            </a:endParaRPr>
          </a:p>
          <a:p>
            <a:pPr indent="457200" algn="just">
              <a:lnSpc>
                <a:spcPct val="150000"/>
              </a:lnSpc>
              <a:spcAft>
                <a:spcPts val="0"/>
              </a:spcAft>
            </a:pPr>
            <a:endParaRPr lang="ru-RU" sz="1600" dirty="0" smtClean="0">
              <a:latin typeface="Times New Roman" panose="02020603050405020304" pitchFamily="18" charset="0"/>
              <a:ea typeface="Times New Roman" panose="02020603050405020304" pitchFamily="18" charset="0"/>
              <a:cs typeface="Times New Roman" panose="02020603050405020304" pitchFamily="18" charset="0"/>
            </a:endParaRPr>
          </a:p>
          <a:p>
            <a:pPr indent="457200" algn="just">
              <a:lnSpc>
                <a:spcPct val="150000"/>
              </a:lnSpc>
              <a:spcAft>
                <a:spcPts val="0"/>
              </a:spcAft>
            </a:pPr>
            <a:endParaRPr lang="ru-RU" sz="1600" dirty="0">
              <a:latin typeface="Times New Roman" panose="02020603050405020304" pitchFamily="18" charset="0"/>
              <a:ea typeface="Times New Roman" panose="02020603050405020304" pitchFamily="18" charset="0"/>
              <a:cs typeface="Times New Roman" panose="02020603050405020304" pitchFamily="18" charset="0"/>
            </a:endParaRPr>
          </a:p>
          <a:p>
            <a:pPr indent="457200" algn="just">
              <a:lnSpc>
                <a:spcPct val="150000"/>
              </a:lnSpc>
              <a:spcAft>
                <a:spcPts val="0"/>
              </a:spcAft>
            </a:pPr>
            <a:endParaRPr lang="ru-RU" sz="1600" dirty="0" smtClean="0">
              <a:latin typeface="Times New Roman" panose="02020603050405020304" pitchFamily="18" charset="0"/>
              <a:ea typeface="Times New Roman" panose="02020603050405020304" pitchFamily="18" charset="0"/>
              <a:cs typeface="Times New Roman" panose="02020603050405020304" pitchFamily="18" charset="0"/>
            </a:endParaRPr>
          </a:p>
          <a:p>
            <a:pPr indent="457200" algn="just">
              <a:lnSpc>
                <a:spcPct val="150000"/>
              </a:lnSpc>
              <a:spcAft>
                <a:spcPts val="0"/>
              </a:spcAft>
            </a:pPr>
            <a:endParaRPr lang="ru-RU" sz="1600" dirty="0">
              <a:latin typeface="Times New Roman" panose="02020603050405020304" pitchFamily="18" charset="0"/>
              <a:ea typeface="Times New Roman" panose="02020603050405020304" pitchFamily="18" charset="0"/>
              <a:cs typeface="Times New Roman" panose="02020603050405020304" pitchFamily="18" charset="0"/>
            </a:endParaRPr>
          </a:p>
          <a:p>
            <a:pPr indent="457200" algn="just">
              <a:lnSpc>
                <a:spcPct val="150000"/>
              </a:lnSpc>
              <a:spcAft>
                <a:spcPts val="0"/>
              </a:spcAft>
            </a:pPr>
            <a:endParaRPr lang="ru-RU" sz="1600" dirty="0" smtClean="0">
              <a:latin typeface="Times New Roman" panose="02020603050405020304" pitchFamily="18" charset="0"/>
              <a:ea typeface="Times New Roman" panose="02020603050405020304" pitchFamily="18" charset="0"/>
              <a:cs typeface="Times New Roman" panose="02020603050405020304" pitchFamily="18" charset="0"/>
            </a:endParaRPr>
          </a:p>
          <a:p>
            <a:pPr indent="457200" algn="just">
              <a:lnSpc>
                <a:spcPct val="150000"/>
              </a:lnSpc>
              <a:spcAft>
                <a:spcPts val="0"/>
              </a:spcAft>
            </a:pPr>
            <a:endParaRPr lang="ru-RU" sz="1600" dirty="0" smtClean="0">
              <a:latin typeface="Times New Roman" panose="02020603050405020304" pitchFamily="18" charset="0"/>
              <a:ea typeface="Times New Roman" panose="02020603050405020304" pitchFamily="18" charset="0"/>
              <a:cs typeface="Times New Roman" panose="02020603050405020304" pitchFamily="18" charset="0"/>
            </a:endParaRPr>
          </a:p>
          <a:p>
            <a:pPr indent="457200" algn="just">
              <a:lnSpc>
                <a:spcPct val="150000"/>
              </a:lnSpc>
              <a:spcAft>
                <a:spcPts val="0"/>
              </a:spcAft>
            </a:pPr>
            <a:r>
              <a:rPr lang="ru-RU" sz="1600" dirty="0" smtClean="0">
                <a:latin typeface="Times New Roman" panose="02020603050405020304" pitchFamily="18" charset="0"/>
                <a:ea typeface="Times New Roman" panose="02020603050405020304" pitchFamily="18" charset="0"/>
                <a:cs typeface="Times New Roman" panose="02020603050405020304" pitchFamily="18" charset="0"/>
              </a:rPr>
              <a:t>Заключается в обведении экспериментальных точек плавными границами.</a:t>
            </a:r>
          </a:p>
          <a:p>
            <a:pPr indent="457200" algn="just">
              <a:lnSpc>
                <a:spcPct val="150000"/>
              </a:lnSpc>
              <a:spcAft>
                <a:spcPts val="0"/>
              </a:spcAft>
            </a:pPr>
            <a:endParaRPr lang="ru-RU" sz="1600" dirty="0" smtClean="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TextBox 4"/>
          <p:cNvSpPr txBox="1"/>
          <p:nvPr/>
        </p:nvSpPr>
        <p:spPr>
          <a:xfrm>
            <a:off x="8594438" y="4786009"/>
            <a:ext cx="557719" cy="369332"/>
          </a:xfrm>
          <a:prstGeom prst="rect">
            <a:avLst/>
          </a:prstGeom>
          <a:noFill/>
        </p:spPr>
        <p:txBody>
          <a:bodyPr wrap="square" rtlCol="0">
            <a:spAutoFit/>
          </a:bodyPr>
          <a:lstStyle/>
          <a:p>
            <a:r>
              <a:rPr lang="ru-RU" dirty="0" smtClean="0"/>
              <a:t>39</a:t>
            </a:r>
            <a:endParaRPr lang="ru-RU" dirty="0"/>
          </a:p>
        </p:txBody>
      </p:sp>
      <p:graphicFrame>
        <p:nvGraphicFramePr>
          <p:cNvPr id="7" name="Object 74"/>
          <p:cNvGraphicFramePr>
            <a:graphicFrameLocks noChangeAspect="1"/>
          </p:cNvGraphicFramePr>
          <p:nvPr/>
        </p:nvGraphicFramePr>
        <p:xfrm>
          <a:off x="1423988" y="1585913"/>
          <a:ext cx="6291262" cy="2579687"/>
        </p:xfrm>
        <a:graphic>
          <a:graphicData uri="http://schemas.openxmlformats.org/presentationml/2006/ole">
            <mc:AlternateContent xmlns:mc="http://schemas.openxmlformats.org/markup-compatibility/2006">
              <mc:Choice xmlns:v="urn:schemas-microsoft-com:vml" Requires="v">
                <p:oleObj spid="_x0000_s117784" name="Документ" r:id="rId3" imgW="6121705" imgH="2509996" progId="Word.Document.12">
                  <p:embed/>
                </p:oleObj>
              </mc:Choice>
              <mc:Fallback>
                <p:oleObj name="Документ" r:id="rId3" imgW="6121705" imgH="2509996" progId="Word.Document.12">
                  <p:embed/>
                  <p:pic>
                    <p:nvPicPr>
                      <p:cNvPr id="4098" name="Object 7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3988" y="1585913"/>
                        <a:ext cx="6291262" cy="2579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01048329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8098" y="726510"/>
            <a:ext cx="8417490" cy="827406"/>
          </a:xfrm>
          <a:prstGeom prst="rect">
            <a:avLst/>
          </a:prstGeom>
          <a:solidFill>
            <a:schemeClr val="bg1"/>
          </a:solidFill>
        </p:spPr>
        <p:txBody>
          <a:bodyPr wrap="square" rtlCol="0">
            <a:spAutoFit/>
          </a:bodyPr>
          <a:lstStyle/>
          <a:p>
            <a:pPr indent="457200" algn="ctr">
              <a:lnSpc>
                <a:spcPct val="150000"/>
              </a:lnSpc>
              <a:spcAft>
                <a:spcPts val="0"/>
              </a:spcAft>
            </a:pPr>
            <a:r>
              <a:rPr lang="ru-RU" sz="1600" dirty="0" smtClean="0">
                <a:latin typeface="Times New Roman" panose="02020603050405020304" pitchFamily="18" charset="0"/>
                <a:ea typeface="Times New Roman" panose="02020603050405020304" pitchFamily="18" charset="0"/>
                <a:cs typeface="Times New Roman" panose="02020603050405020304" pitchFamily="18" charset="0"/>
              </a:rPr>
              <a:t>Метод медианных центров</a:t>
            </a:r>
          </a:p>
          <a:p>
            <a:pPr indent="457200" algn="just">
              <a:lnSpc>
                <a:spcPct val="150000"/>
              </a:lnSpc>
              <a:spcAft>
                <a:spcPts val="0"/>
              </a:spcAft>
            </a:pPr>
            <a:endParaRPr lang="ru-RU" dirty="0">
              <a:latin typeface="Times New Roman" pitchFamily="18" charset="0"/>
              <a:cs typeface="Times New Roman" pitchFamily="18" charset="0"/>
            </a:endParaRPr>
          </a:p>
        </p:txBody>
      </p:sp>
      <p:sp>
        <p:nvSpPr>
          <p:cNvPr id="5" name="TextBox 4"/>
          <p:cNvSpPr txBox="1"/>
          <p:nvPr/>
        </p:nvSpPr>
        <p:spPr>
          <a:xfrm>
            <a:off x="8594438" y="4786009"/>
            <a:ext cx="557719" cy="369332"/>
          </a:xfrm>
          <a:prstGeom prst="rect">
            <a:avLst/>
          </a:prstGeom>
          <a:noFill/>
        </p:spPr>
        <p:txBody>
          <a:bodyPr wrap="square" rtlCol="0">
            <a:spAutoFit/>
          </a:bodyPr>
          <a:lstStyle/>
          <a:p>
            <a:r>
              <a:rPr lang="ru-RU" dirty="0" smtClean="0"/>
              <a:t>40</a:t>
            </a:r>
            <a:endParaRPr lang="ru-RU" dirty="0"/>
          </a:p>
        </p:txBody>
      </p:sp>
      <p:graphicFrame>
        <p:nvGraphicFramePr>
          <p:cNvPr id="8" name="Object 76"/>
          <p:cNvGraphicFramePr>
            <a:graphicFrameLocks noChangeAspect="1"/>
          </p:cNvGraphicFramePr>
          <p:nvPr>
            <p:extLst>
              <p:ext uri="{D42A27DB-BD31-4B8C-83A1-F6EECF244321}">
                <p14:modId xmlns:p14="http://schemas.microsoft.com/office/powerpoint/2010/main" val="1327176631"/>
              </p:ext>
            </p:extLst>
          </p:nvPr>
        </p:nvGraphicFramePr>
        <p:xfrm>
          <a:off x="288098" y="1699473"/>
          <a:ext cx="3459162" cy="2632075"/>
        </p:xfrm>
        <a:graphic>
          <a:graphicData uri="http://schemas.openxmlformats.org/presentationml/2006/ole">
            <mc:AlternateContent xmlns:mc="http://schemas.openxmlformats.org/markup-compatibility/2006">
              <mc:Choice xmlns:v="urn:schemas-microsoft-com:vml" Requires="v">
                <p:oleObj spid="_x0000_s116771" name="Документ" r:id="rId3" imgW="3147985" imgH="2394809" progId="Word.Document.12">
                  <p:embed/>
                </p:oleObj>
              </mc:Choice>
              <mc:Fallback>
                <p:oleObj name="Документ" r:id="rId3" imgW="3147985" imgH="2394809" progId="Word.Document.12">
                  <p:embed/>
                  <p:pic>
                    <p:nvPicPr>
                      <p:cNvPr id="8" name="Object 7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098" y="1699473"/>
                        <a:ext cx="3459162" cy="2632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Прямоугольник 20"/>
          <p:cNvSpPr/>
          <p:nvPr/>
        </p:nvSpPr>
        <p:spPr>
          <a:xfrm>
            <a:off x="3747260" y="1472131"/>
            <a:ext cx="4958328" cy="3785652"/>
          </a:xfrm>
          <a:prstGeom prst="rect">
            <a:avLst/>
          </a:prstGeom>
        </p:spPr>
        <p:txBody>
          <a:bodyPr wrap="square">
            <a:spAutoFit/>
          </a:bodyPr>
          <a:lstStyle/>
          <a:p>
            <a:pPr indent="457200" algn="just">
              <a:lnSpc>
                <a:spcPct val="150000"/>
              </a:lnSpc>
            </a:pPr>
            <a:r>
              <a:rPr lang="ru-RU" sz="1600" dirty="0" smtClean="0">
                <a:latin typeface="Times New Roman" panose="02020603050405020304" pitchFamily="18" charset="0"/>
                <a:ea typeface="Times New Roman" panose="02020603050405020304" pitchFamily="18" charset="0"/>
              </a:rPr>
              <a:t>Область </a:t>
            </a:r>
            <a:r>
              <a:rPr lang="ru-RU" sz="1600" dirty="0">
                <a:latin typeface="Times New Roman" panose="02020603050405020304" pitchFamily="18" charset="0"/>
                <a:ea typeface="Times New Roman" panose="02020603050405020304" pitchFamily="18" charset="0"/>
              </a:rPr>
              <a:t>экспериментальных данных разбивается вертикальными линиями на несколько </a:t>
            </a:r>
            <a:r>
              <a:rPr lang="ru-RU" sz="1600" dirty="0" smtClean="0">
                <a:latin typeface="Times New Roman" panose="02020603050405020304" pitchFamily="18" charset="0"/>
                <a:ea typeface="Times New Roman" panose="02020603050405020304" pitchFamily="18" charset="0"/>
              </a:rPr>
              <a:t>областей, каждой из которых находится равное количество экспериментальных точек. Медианными центрами по координате </a:t>
            </a:r>
            <a:r>
              <a:rPr lang="en-US" sz="1600" dirty="0" smtClean="0">
                <a:latin typeface="Times New Roman" panose="02020603050405020304" pitchFamily="18" charset="0"/>
                <a:ea typeface="Times New Roman" panose="02020603050405020304" pitchFamily="18" charset="0"/>
              </a:rPr>
              <a:t>X</a:t>
            </a:r>
            <a:r>
              <a:rPr lang="ru-RU" sz="1600" dirty="0" smtClean="0">
                <a:latin typeface="Times New Roman" panose="02020603050405020304" pitchFamily="18" charset="0"/>
                <a:ea typeface="Times New Roman" panose="02020603050405020304" pitchFamily="18" charset="0"/>
              </a:rPr>
              <a:t> являются точки, справа и слева от которых находится равное количество экспериментальных отсчетов. Аналогично для координаты </a:t>
            </a:r>
            <a:r>
              <a:rPr lang="en-US" sz="1600" dirty="0" smtClean="0">
                <a:latin typeface="Times New Roman" panose="02020603050405020304" pitchFamily="18" charset="0"/>
                <a:ea typeface="Times New Roman" panose="02020603050405020304" pitchFamily="18" charset="0"/>
              </a:rPr>
              <a:t>Y</a:t>
            </a:r>
            <a:r>
              <a:rPr lang="ru-RU" sz="1600" dirty="0" smtClean="0">
                <a:latin typeface="Times New Roman" panose="02020603050405020304" pitchFamily="18" charset="0"/>
                <a:ea typeface="Times New Roman" panose="02020603050405020304" pitchFamily="18" charset="0"/>
              </a:rPr>
              <a:t>, выше и ниже медианы находится равное количество точек.</a:t>
            </a:r>
          </a:p>
          <a:p>
            <a:pPr indent="457200" algn="just">
              <a:lnSpc>
                <a:spcPct val="150000"/>
              </a:lnSpc>
            </a:pPr>
            <a:r>
              <a:rPr lang="ru-RU" sz="1600" dirty="0" smtClean="0">
                <a:latin typeface="Times New Roman" panose="02020603050405020304" pitchFamily="18" charset="0"/>
                <a:ea typeface="Times New Roman" panose="02020603050405020304" pitchFamily="18" charset="0"/>
              </a:rPr>
              <a:t> </a:t>
            </a:r>
            <a:endParaRPr lang="ru-RU" sz="1600" dirty="0"/>
          </a:p>
        </p:txBody>
      </p:sp>
    </p:spTree>
    <p:extLst>
      <p:ext uri="{BB962C8B-B14F-4D97-AF65-F5344CB8AC3E}">
        <p14:creationId xmlns:p14="http://schemas.microsoft.com/office/powerpoint/2010/main" val="115002526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8098" y="726510"/>
            <a:ext cx="8417490" cy="827406"/>
          </a:xfrm>
          <a:prstGeom prst="rect">
            <a:avLst/>
          </a:prstGeom>
          <a:solidFill>
            <a:schemeClr val="bg1"/>
          </a:solidFill>
        </p:spPr>
        <p:txBody>
          <a:bodyPr wrap="square" rtlCol="0">
            <a:spAutoFit/>
          </a:bodyPr>
          <a:lstStyle/>
          <a:p>
            <a:pPr indent="457200" algn="just">
              <a:lnSpc>
                <a:spcPct val="150000"/>
              </a:lnSpc>
              <a:spcAft>
                <a:spcPts val="0"/>
              </a:spcAft>
            </a:pPr>
            <a:r>
              <a:rPr lang="ru-RU" sz="1600" b="1" dirty="0" smtClean="0">
                <a:solidFill>
                  <a:schemeClr val="accent1"/>
                </a:solidFill>
                <a:latin typeface="Times New Roman" panose="02020603050405020304" pitchFamily="18" charset="0"/>
                <a:ea typeface="Times New Roman" panose="02020603050405020304" pitchFamily="18" charset="0"/>
                <a:cs typeface="Times New Roman" panose="02020603050405020304" pitchFamily="18" charset="0"/>
              </a:rPr>
              <a:t>6.2. Построение регрессионной зависимости на основе экспериментальных данных</a:t>
            </a:r>
            <a:endParaRPr lang="ru-RU" sz="1600" b="1" dirty="0">
              <a:solidFill>
                <a:schemeClr val="accent1"/>
              </a:solidFill>
              <a:latin typeface="Times New Roman" panose="02020603050405020304" pitchFamily="18" charset="0"/>
              <a:ea typeface="Times New Roman" panose="02020603050405020304" pitchFamily="18" charset="0"/>
              <a:cs typeface="Times New Roman" panose="02020603050405020304" pitchFamily="18" charset="0"/>
            </a:endParaRPr>
          </a:p>
          <a:p>
            <a:pPr indent="457200" algn="just">
              <a:lnSpc>
                <a:spcPct val="150000"/>
              </a:lnSpc>
              <a:spcAft>
                <a:spcPts val="0"/>
              </a:spcAft>
            </a:pPr>
            <a:endParaRPr lang="ru-RU" dirty="0">
              <a:latin typeface="Times New Roman" pitchFamily="18" charset="0"/>
              <a:cs typeface="Times New Roman" pitchFamily="18" charset="0"/>
            </a:endParaRPr>
          </a:p>
        </p:txBody>
      </p:sp>
      <p:sp>
        <p:nvSpPr>
          <p:cNvPr id="5" name="TextBox 4"/>
          <p:cNvSpPr txBox="1"/>
          <p:nvPr/>
        </p:nvSpPr>
        <p:spPr>
          <a:xfrm>
            <a:off x="8594438" y="4786009"/>
            <a:ext cx="557719" cy="369332"/>
          </a:xfrm>
          <a:prstGeom prst="rect">
            <a:avLst/>
          </a:prstGeom>
          <a:noFill/>
        </p:spPr>
        <p:txBody>
          <a:bodyPr wrap="square" rtlCol="0">
            <a:spAutoFit/>
          </a:bodyPr>
          <a:lstStyle/>
          <a:p>
            <a:r>
              <a:rPr lang="ru-RU" dirty="0" smtClean="0"/>
              <a:t>41</a:t>
            </a:r>
            <a:endParaRPr lang="ru-RU" dirty="0"/>
          </a:p>
        </p:txBody>
      </p:sp>
      <p:sp>
        <p:nvSpPr>
          <p:cNvPr id="21" name="Прямоугольник 20"/>
          <p:cNvSpPr/>
          <p:nvPr/>
        </p:nvSpPr>
        <p:spPr>
          <a:xfrm>
            <a:off x="288098" y="1472131"/>
            <a:ext cx="8417490" cy="3416320"/>
          </a:xfrm>
          <a:prstGeom prst="rect">
            <a:avLst/>
          </a:prstGeom>
        </p:spPr>
        <p:txBody>
          <a:bodyPr wrap="square">
            <a:spAutoFit/>
          </a:bodyPr>
          <a:lstStyle/>
          <a:p>
            <a:pPr indent="457200" algn="just">
              <a:lnSpc>
                <a:spcPct val="150000"/>
              </a:lnSpc>
            </a:pPr>
            <a:r>
              <a:rPr lang="ru-RU" sz="1600" dirty="0">
                <a:latin typeface="Times New Roman" panose="02020603050405020304" pitchFamily="18" charset="0"/>
                <a:ea typeface="Times New Roman" panose="02020603050405020304" pitchFamily="18" charset="0"/>
              </a:rPr>
              <a:t>Аналитические зависимости, полученные по данным эксперимента путем регрессионного анализа, называются </a:t>
            </a:r>
            <a:r>
              <a:rPr lang="ru-RU" sz="1600" i="1" dirty="0">
                <a:latin typeface="Times New Roman" panose="02020603050405020304" pitchFamily="18" charset="0"/>
                <a:ea typeface="Times New Roman" panose="02020603050405020304" pitchFamily="18" charset="0"/>
              </a:rPr>
              <a:t>эмпирическими</a:t>
            </a:r>
            <a:r>
              <a:rPr lang="ru-RU" sz="1600" dirty="0">
                <a:latin typeface="Times New Roman" panose="02020603050405020304" pitchFamily="18" charset="0"/>
                <a:ea typeface="Times New Roman" panose="02020603050405020304" pitchFamily="18" charset="0"/>
              </a:rPr>
              <a:t> или </a:t>
            </a:r>
            <a:r>
              <a:rPr lang="ru-RU" sz="1600" i="1" dirty="0">
                <a:latin typeface="Times New Roman" panose="02020603050405020304" pitchFamily="18" charset="0"/>
                <a:ea typeface="Times New Roman" panose="02020603050405020304" pitchFamily="18" charset="0"/>
              </a:rPr>
              <a:t>аппроксимирующими</a:t>
            </a:r>
            <a:r>
              <a:rPr lang="ru-RU" sz="1600" dirty="0" smtClean="0">
                <a:latin typeface="Times New Roman" panose="02020603050405020304" pitchFamily="18" charset="0"/>
                <a:ea typeface="Times New Roman" panose="02020603050405020304" pitchFamily="18" charset="0"/>
              </a:rPr>
              <a:t>.</a:t>
            </a:r>
          </a:p>
          <a:p>
            <a:pPr lvl="0" indent="457200" algn="just">
              <a:lnSpc>
                <a:spcPct val="150000"/>
              </a:lnSpc>
            </a:pPr>
            <a:r>
              <a:rPr lang="ru-RU" altLang="ru-RU" sz="1600" dirty="0" smtClean="0">
                <a:latin typeface="Times New Roman" panose="02020603050405020304" pitchFamily="18" charset="0"/>
                <a:ea typeface="Times New Roman" panose="02020603050405020304" pitchFamily="18" charset="0"/>
              </a:rPr>
              <a:t>Пусть</a:t>
            </a:r>
          </a:p>
          <a:p>
            <a:pPr lvl="0" indent="457200" algn="just">
              <a:lnSpc>
                <a:spcPct val="150000"/>
              </a:lnSpc>
            </a:pPr>
            <a:endParaRPr lang="ru-RU" altLang="ru-RU" sz="1600" dirty="0">
              <a:latin typeface="Times New Roman" panose="02020603050405020304" pitchFamily="18" charset="0"/>
              <a:ea typeface="Times New Roman" panose="02020603050405020304" pitchFamily="18" charset="0"/>
            </a:endParaRPr>
          </a:p>
          <a:p>
            <a:pPr lvl="0" indent="457200" algn="just">
              <a:lnSpc>
                <a:spcPct val="150000"/>
              </a:lnSpc>
            </a:pPr>
            <a:r>
              <a:rPr lang="ru-RU" altLang="ru-RU" sz="1600" dirty="0" smtClean="0">
                <a:latin typeface="Times New Roman" panose="02020603050405020304" pitchFamily="18" charset="0"/>
                <a:ea typeface="Times New Roman" panose="02020603050405020304" pitchFamily="18" charset="0"/>
              </a:rPr>
              <a:t>Интерполирующая функция</a:t>
            </a:r>
            <a:endParaRPr lang="ru-RU" altLang="ru-RU" sz="1600" dirty="0">
              <a:latin typeface="Times New Roman" panose="02020603050405020304" pitchFamily="18" charset="0"/>
              <a:ea typeface="Times New Roman" panose="02020603050405020304" pitchFamily="18" charset="0"/>
            </a:endParaRPr>
          </a:p>
          <a:p>
            <a:pPr indent="457200" algn="just">
              <a:lnSpc>
                <a:spcPct val="150000"/>
              </a:lnSpc>
            </a:pPr>
            <a:endParaRPr lang="ru-RU" sz="1600" dirty="0" smtClean="0">
              <a:latin typeface="Times New Roman" panose="02020603050405020304" pitchFamily="18" charset="0"/>
              <a:ea typeface="Times New Roman" panose="02020603050405020304" pitchFamily="18" charset="0"/>
            </a:endParaRPr>
          </a:p>
          <a:p>
            <a:pPr indent="457200" algn="just">
              <a:lnSpc>
                <a:spcPct val="150000"/>
              </a:lnSpc>
            </a:pPr>
            <a:endParaRPr lang="ru-RU" sz="1600" dirty="0" smtClean="0">
              <a:latin typeface="Times New Roman" panose="02020603050405020304" pitchFamily="18" charset="0"/>
              <a:ea typeface="Times New Roman" panose="02020603050405020304" pitchFamily="18" charset="0"/>
            </a:endParaRPr>
          </a:p>
          <a:p>
            <a:pPr indent="457200" algn="just">
              <a:lnSpc>
                <a:spcPct val="150000"/>
              </a:lnSpc>
            </a:pPr>
            <a:endParaRPr lang="ru-RU" sz="1600" dirty="0"/>
          </a:p>
          <a:p>
            <a:pPr indent="457200" algn="just">
              <a:lnSpc>
                <a:spcPct val="150000"/>
              </a:lnSpc>
            </a:pPr>
            <a:r>
              <a:rPr lang="ru-RU" sz="1600" dirty="0" smtClean="0">
                <a:latin typeface="Times New Roman" panose="02020603050405020304" pitchFamily="18" charset="0"/>
                <a:ea typeface="Times New Roman" panose="02020603050405020304" pitchFamily="18" charset="0"/>
              </a:rPr>
              <a:t> </a:t>
            </a:r>
            <a:endParaRPr lang="ru-RU" sz="1600" dirty="0"/>
          </a:p>
        </p:txBody>
      </p:sp>
      <p:graphicFrame>
        <p:nvGraphicFramePr>
          <p:cNvPr id="10" name="Объект 9"/>
          <p:cNvGraphicFramePr>
            <a:graphicFrameLocks noChangeAspect="1"/>
          </p:cNvGraphicFramePr>
          <p:nvPr>
            <p:extLst>
              <p:ext uri="{D42A27DB-BD31-4B8C-83A1-F6EECF244321}">
                <p14:modId xmlns:p14="http://schemas.microsoft.com/office/powerpoint/2010/main" val="1959638825"/>
              </p:ext>
            </p:extLst>
          </p:nvPr>
        </p:nvGraphicFramePr>
        <p:xfrm>
          <a:off x="404812" y="2595885"/>
          <a:ext cx="866775" cy="295275"/>
        </p:xfrm>
        <a:graphic>
          <a:graphicData uri="http://schemas.openxmlformats.org/presentationml/2006/ole">
            <mc:AlternateContent xmlns:mc="http://schemas.openxmlformats.org/markup-compatibility/2006">
              <mc:Choice xmlns:v="urn:schemas-microsoft-com:vml" Requires="v">
                <p:oleObj spid="_x0000_s119934" name="Equation" r:id="rId3" imgW="710891" imgH="241195" progId="Equation.DSMT4">
                  <p:embed/>
                </p:oleObj>
              </mc:Choice>
              <mc:Fallback>
                <p:oleObj name="Equation" r:id="rId3" imgW="710891" imgH="241195"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812" y="2595885"/>
                        <a:ext cx="866775" cy="295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Объект 10"/>
          <p:cNvGraphicFramePr>
            <a:graphicFrameLocks noChangeAspect="1"/>
          </p:cNvGraphicFramePr>
          <p:nvPr>
            <p:extLst>
              <p:ext uri="{D42A27DB-BD31-4B8C-83A1-F6EECF244321}">
                <p14:modId xmlns:p14="http://schemas.microsoft.com/office/powerpoint/2010/main" val="1611957856"/>
              </p:ext>
            </p:extLst>
          </p:nvPr>
        </p:nvGraphicFramePr>
        <p:xfrm>
          <a:off x="1404901" y="2585034"/>
          <a:ext cx="876300" cy="295275"/>
        </p:xfrm>
        <a:graphic>
          <a:graphicData uri="http://schemas.openxmlformats.org/presentationml/2006/ole">
            <mc:AlternateContent xmlns:mc="http://schemas.openxmlformats.org/markup-compatibility/2006">
              <mc:Choice xmlns:v="urn:schemas-microsoft-com:vml" Requires="v">
                <p:oleObj spid="_x0000_s119935" name="Equation" r:id="rId5" imgW="685800" imgH="228600" progId="Equation.DSMT4">
                  <p:embed/>
                </p:oleObj>
              </mc:Choice>
              <mc:Fallback>
                <p:oleObj name="Equation" r:id="rId5" imgW="685800" imgH="2286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4901" y="2585034"/>
                        <a:ext cx="876300" cy="295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Объект 11"/>
          <p:cNvGraphicFramePr>
            <a:graphicFrameLocks noChangeAspect="1"/>
          </p:cNvGraphicFramePr>
          <p:nvPr>
            <p:extLst>
              <p:ext uri="{D42A27DB-BD31-4B8C-83A1-F6EECF244321}">
                <p14:modId xmlns:p14="http://schemas.microsoft.com/office/powerpoint/2010/main" val="4229201024"/>
              </p:ext>
            </p:extLst>
          </p:nvPr>
        </p:nvGraphicFramePr>
        <p:xfrm>
          <a:off x="2673313" y="2595884"/>
          <a:ext cx="838200" cy="295275"/>
        </p:xfrm>
        <a:graphic>
          <a:graphicData uri="http://schemas.openxmlformats.org/presentationml/2006/ole">
            <mc:AlternateContent xmlns:mc="http://schemas.openxmlformats.org/markup-compatibility/2006">
              <mc:Choice xmlns:v="urn:schemas-microsoft-com:vml" Requires="v">
                <p:oleObj spid="_x0000_s119936" name="Equation" r:id="rId7" imgW="698500" imgH="241300" progId="Equation.DSMT4">
                  <p:embed/>
                </p:oleObj>
              </mc:Choice>
              <mc:Fallback>
                <p:oleObj name="Equation" r:id="rId7" imgW="698500" imgH="24130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73313" y="2595884"/>
                        <a:ext cx="838200" cy="295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Объект 12"/>
          <p:cNvGraphicFramePr>
            <a:graphicFrameLocks noChangeAspect="1"/>
          </p:cNvGraphicFramePr>
          <p:nvPr>
            <p:extLst>
              <p:ext uri="{D42A27DB-BD31-4B8C-83A1-F6EECF244321}">
                <p14:modId xmlns:p14="http://schemas.microsoft.com/office/powerpoint/2010/main" val="1006808879"/>
              </p:ext>
            </p:extLst>
          </p:nvPr>
        </p:nvGraphicFramePr>
        <p:xfrm>
          <a:off x="3511513" y="3074234"/>
          <a:ext cx="2543175" cy="266700"/>
        </p:xfrm>
        <a:graphic>
          <a:graphicData uri="http://schemas.openxmlformats.org/presentationml/2006/ole">
            <mc:AlternateContent xmlns:mc="http://schemas.openxmlformats.org/markup-compatibility/2006">
              <mc:Choice xmlns:v="urn:schemas-microsoft-com:vml" Requires="v">
                <p:oleObj spid="_x0000_s119937" name="Equation" r:id="rId9" imgW="2273300" imgH="241300" progId="Equation.DSMT4">
                  <p:embed/>
                </p:oleObj>
              </mc:Choice>
              <mc:Fallback>
                <p:oleObj name="Equation" r:id="rId9" imgW="2273300" imgH="241300" progId="Equation.DSMT4">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11513" y="3074234"/>
                        <a:ext cx="2543175" cy="266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Объект 13"/>
          <p:cNvGraphicFramePr>
            <a:graphicFrameLocks noChangeAspect="1"/>
          </p:cNvGraphicFramePr>
          <p:nvPr>
            <p:extLst>
              <p:ext uri="{D42A27DB-BD31-4B8C-83A1-F6EECF244321}">
                <p14:modId xmlns:p14="http://schemas.microsoft.com/office/powerpoint/2010/main" val="3030690397"/>
              </p:ext>
            </p:extLst>
          </p:nvPr>
        </p:nvGraphicFramePr>
        <p:xfrm>
          <a:off x="1214401" y="3455234"/>
          <a:ext cx="1066800" cy="523875"/>
        </p:xfrm>
        <a:graphic>
          <a:graphicData uri="http://schemas.openxmlformats.org/presentationml/2006/ole">
            <mc:AlternateContent xmlns:mc="http://schemas.openxmlformats.org/markup-compatibility/2006">
              <mc:Choice xmlns:v="urn:schemas-microsoft-com:vml" Requires="v">
                <p:oleObj spid="_x0000_s119938" name="Equation" r:id="rId11" imgW="876300" imgH="431800" progId="Equation.DSMT4">
                  <p:embed/>
                </p:oleObj>
              </mc:Choice>
              <mc:Fallback>
                <p:oleObj name="Equation" r:id="rId11" imgW="876300" imgH="431800" progId="Equation.DSMT4">
                  <p:embed/>
                  <p:pic>
                    <p:nvPicPr>
                      <p:cNvPr id="0" name="Object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14401" y="3455234"/>
                        <a:ext cx="1066800" cy="523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Rectangle 8"/>
          <p:cNvSpPr>
            <a:spLocks noChangeArrowheads="1"/>
          </p:cNvSpPr>
          <p:nvPr/>
        </p:nvSpPr>
        <p:spPr bwMode="auto">
          <a:xfrm>
            <a:off x="704517" y="281095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450850" algn="l"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9"/>
          <p:cNvSpPr>
            <a:spLocks noChangeArrowheads="1"/>
          </p:cNvSpPr>
          <p:nvPr/>
        </p:nvSpPr>
        <p:spPr bwMode="auto">
          <a:xfrm>
            <a:off x="1751769" y="274352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450850" algn="l"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9" name="Rectangle 10"/>
          <p:cNvSpPr>
            <a:spLocks noChangeArrowheads="1"/>
          </p:cNvSpPr>
          <p:nvPr/>
        </p:nvSpPr>
        <p:spPr bwMode="auto">
          <a:xfrm>
            <a:off x="2955852" y="281095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450850" algn="l"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20" name="Rectangle 11"/>
          <p:cNvSpPr>
            <a:spLocks noChangeArrowheads="1"/>
          </p:cNvSpPr>
          <p:nvPr/>
        </p:nvSpPr>
        <p:spPr bwMode="auto">
          <a:xfrm>
            <a:off x="0" y="387090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450850" algn="l"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30000" dirty="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0628324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594438" y="4786009"/>
            <a:ext cx="557719" cy="369332"/>
          </a:xfrm>
          <a:prstGeom prst="rect">
            <a:avLst/>
          </a:prstGeom>
          <a:noFill/>
        </p:spPr>
        <p:txBody>
          <a:bodyPr wrap="square" rtlCol="0">
            <a:spAutoFit/>
          </a:bodyPr>
          <a:lstStyle/>
          <a:p>
            <a:r>
              <a:rPr lang="ru-RU" dirty="0" smtClean="0"/>
              <a:t>42</a:t>
            </a:r>
            <a:endParaRPr lang="ru-RU" dirty="0"/>
          </a:p>
        </p:txBody>
      </p:sp>
      <p:sp>
        <p:nvSpPr>
          <p:cNvPr id="21" name="Прямоугольник 20"/>
          <p:cNvSpPr/>
          <p:nvPr/>
        </p:nvSpPr>
        <p:spPr>
          <a:xfrm>
            <a:off x="130411" y="861344"/>
            <a:ext cx="8417490" cy="3462486"/>
          </a:xfrm>
          <a:prstGeom prst="rect">
            <a:avLst/>
          </a:prstGeom>
        </p:spPr>
        <p:txBody>
          <a:bodyPr wrap="square">
            <a:spAutoFit/>
          </a:bodyPr>
          <a:lstStyle/>
          <a:p>
            <a:pPr indent="457200" algn="just">
              <a:lnSpc>
                <a:spcPct val="150000"/>
              </a:lnSpc>
            </a:pPr>
            <a:r>
              <a:rPr lang="ru-RU" altLang="ru-RU" sz="1600" i="1" dirty="0">
                <a:latin typeface="Times New Roman" panose="02020603050405020304" pitchFamily="18" charset="0"/>
                <a:ea typeface="Times New Roman" panose="02020603050405020304" pitchFamily="18" charset="0"/>
              </a:rPr>
              <a:t>Сплайн</a:t>
            </a:r>
            <a:r>
              <a:rPr lang="ru-RU" altLang="ru-RU" sz="1600" dirty="0">
                <a:latin typeface="Times New Roman" panose="02020603050405020304" pitchFamily="18" charset="0"/>
                <a:ea typeface="Times New Roman" panose="02020603050405020304" pitchFamily="18" charset="0"/>
              </a:rPr>
              <a:t> (от англ. </a:t>
            </a:r>
            <a:r>
              <a:rPr lang="ru-RU" altLang="ru-RU" sz="1600" dirty="0" err="1">
                <a:latin typeface="Times New Roman" panose="02020603050405020304" pitchFamily="18" charset="0"/>
                <a:ea typeface="Times New Roman" panose="02020603050405020304" pitchFamily="18" charset="0"/>
              </a:rPr>
              <a:t>spline</a:t>
            </a:r>
            <a:r>
              <a:rPr lang="ru-RU" altLang="ru-RU" sz="1600" dirty="0">
                <a:latin typeface="Times New Roman" panose="02020603050405020304" pitchFamily="18" charset="0"/>
                <a:ea typeface="Times New Roman" panose="02020603050405020304" pitchFamily="18" charset="0"/>
              </a:rPr>
              <a:t> - рейка) – функция, являющаяся алгебраическим многочленом на каждом </a:t>
            </a:r>
            <a:r>
              <a:rPr lang="ru-RU" altLang="ru-RU" sz="1600" dirty="0" smtClean="0">
                <a:latin typeface="Times New Roman" panose="02020603050405020304" pitchFamily="18" charset="0"/>
                <a:ea typeface="Times New Roman" panose="02020603050405020304" pitchFamily="18" charset="0"/>
              </a:rPr>
              <a:t>отрезке            , </a:t>
            </a:r>
            <a:r>
              <a:rPr lang="ru-RU" altLang="ru-RU" sz="1600" dirty="0">
                <a:latin typeface="Times New Roman" panose="02020603050405020304" pitchFamily="18" charset="0"/>
                <a:ea typeface="Times New Roman" panose="02020603050405020304" pitchFamily="18" charset="0"/>
              </a:rPr>
              <a:t>и непрерывная во всей области вместе со своими производными. </a:t>
            </a:r>
            <a:r>
              <a:rPr lang="ru-RU" sz="1600" dirty="0">
                <a:latin typeface="Times New Roman" panose="02020603050405020304" pitchFamily="18" charset="0"/>
                <a:ea typeface="Times New Roman" panose="02020603050405020304" pitchFamily="18" charset="0"/>
              </a:rPr>
              <a:t>Чаще всего пользуются сплайнами третьей </a:t>
            </a:r>
            <a:r>
              <a:rPr lang="ru-RU" sz="1600" dirty="0" smtClean="0">
                <a:latin typeface="Times New Roman" panose="02020603050405020304" pitchFamily="18" charset="0"/>
                <a:ea typeface="Times New Roman" panose="02020603050405020304" pitchFamily="18" charset="0"/>
              </a:rPr>
              <a:t>степени (показан пунктиром).</a:t>
            </a:r>
            <a:endParaRPr lang="ru-RU" sz="1600" dirty="0"/>
          </a:p>
          <a:p>
            <a:pPr indent="457200" algn="just">
              <a:lnSpc>
                <a:spcPct val="150000"/>
              </a:lnSpc>
            </a:pPr>
            <a:endParaRPr lang="ru-RU" altLang="ru-RU" sz="1600" dirty="0">
              <a:latin typeface="Times New Roman" panose="02020603050405020304" pitchFamily="18" charset="0"/>
              <a:ea typeface="Times New Roman" panose="02020603050405020304" pitchFamily="18" charset="0"/>
            </a:endParaRPr>
          </a:p>
          <a:p>
            <a:pPr lvl="0" indent="457200" algn="just">
              <a:lnSpc>
                <a:spcPct val="150000"/>
              </a:lnSpc>
            </a:pPr>
            <a:endParaRPr lang="ru-RU" altLang="ru-RU" sz="1600" dirty="0">
              <a:latin typeface="Times New Roman" panose="02020603050405020304" pitchFamily="18" charset="0"/>
              <a:ea typeface="Times New Roman" panose="02020603050405020304" pitchFamily="18" charset="0"/>
            </a:endParaRPr>
          </a:p>
          <a:p>
            <a:pPr indent="457200" algn="just">
              <a:lnSpc>
                <a:spcPct val="150000"/>
              </a:lnSpc>
            </a:pPr>
            <a:endParaRPr lang="ru-RU" sz="1600" dirty="0" smtClean="0">
              <a:latin typeface="Times New Roman" panose="02020603050405020304" pitchFamily="18" charset="0"/>
              <a:ea typeface="Times New Roman" panose="02020603050405020304" pitchFamily="18" charset="0"/>
            </a:endParaRPr>
          </a:p>
          <a:p>
            <a:pPr indent="457200" algn="just">
              <a:lnSpc>
                <a:spcPct val="150000"/>
              </a:lnSpc>
            </a:pPr>
            <a:endParaRPr lang="ru-RU" sz="1600" dirty="0" smtClean="0">
              <a:latin typeface="Times New Roman" panose="02020603050405020304" pitchFamily="18" charset="0"/>
              <a:ea typeface="Times New Roman" panose="02020603050405020304" pitchFamily="18" charset="0"/>
            </a:endParaRPr>
          </a:p>
          <a:p>
            <a:pPr indent="457200" algn="just">
              <a:lnSpc>
                <a:spcPct val="150000"/>
              </a:lnSpc>
            </a:pPr>
            <a:endParaRPr lang="ru-RU" sz="1600" dirty="0"/>
          </a:p>
          <a:p>
            <a:pPr indent="457200" algn="just">
              <a:lnSpc>
                <a:spcPct val="150000"/>
              </a:lnSpc>
            </a:pPr>
            <a:r>
              <a:rPr lang="ru-RU" sz="1600" dirty="0" smtClean="0">
                <a:latin typeface="Times New Roman" panose="02020603050405020304" pitchFamily="18" charset="0"/>
                <a:ea typeface="Times New Roman" panose="02020603050405020304" pitchFamily="18" charset="0"/>
              </a:rPr>
              <a:t> </a:t>
            </a:r>
            <a:endParaRPr lang="ru-RU" sz="1600" dirty="0"/>
          </a:p>
        </p:txBody>
      </p:sp>
      <p:graphicFrame>
        <p:nvGraphicFramePr>
          <p:cNvPr id="9" name="Object 4"/>
          <p:cNvGraphicFramePr>
            <a:graphicFrameLocks noChangeAspect="1"/>
          </p:cNvGraphicFramePr>
          <p:nvPr>
            <p:extLst>
              <p:ext uri="{D42A27DB-BD31-4B8C-83A1-F6EECF244321}">
                <p14:modId xmlns:p14="http://schemas.microsoft.com/office/powerpoint/2010/main" val="3685509005"/>
              </p:ext>
            </p:extLst>
          </p:nvPr>
        </p:nvGraphicFramePr>
        <p:xfrm>
          <a:off x="440475" y="2317603"/>
          <a:ext cx="7300912" cy="5118100"/>
        </p:xfrm>
        <a:graphic>
          <a:graphicData uri="http://schemas.openxmlformats.org/presentationml/2006/ole">
            <mc:AlternateContent xmlns:mc="http://schemas.openxmlformats.org/markup-compatibility/2006">
              <mc:Choice xmlns:v="urn:schemas-microsoft-com:vml" Requires="v">
                <p:oleObj spid="_x0000_s120887" name="Документ" r:id="rId3" imgW="6091482" imgH="4288309" progId="Word.Document.12">
                  <p:embed/>
                </p:oleObj>
              </mc:Choice>
              <mc:Fallback>
                <p:oleObj name="Документ" r:id="rId3" imgW="6091482" imgH="4288309" progId="Word.Document.12">
                  <p:embed/>
                  <p:pic>
                    <p:nvPicPr>
                      <p:cNvPr id="9" name="Object 4"/>
                      <p:cNvPicPr>
                        <a:picLocks noChangeAspect="1" noChangeArrowheads="1"/>
                      </p:cNvPicPr>
                      <p:nvPr/>
                    </p:nvPicPr>
                    <p:blipFill>
                      <a:blip r:embed="rId4"/>
                      <a:srcRect/>
                      <a:stretch>
                        <a:fillRect/>
                      </a:stretch>
                    </p:blipFill>
                    <p:spPr bwMode="auto">
                      <a:xfrm>
                        <a:off x="440475" y="2317603"/>
                        <a:ext cx="7300912" cy="5118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Rectangle 10"/>
          <p:cNvSpPr>
            <a:spLocks noChangeArrowheads="1"/>
          </p:cNvSpPr>
          <p:nvPr/>
        </p:nvSpPr>
        <p:spPr bwMode="auto">
          <a:xfrm>
            <a:off x="2955852" y="2657071"/>
            <a:ext cx="66479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450850" algn="l"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20" name="Rectangle 11"/>
          <p:cNvSpPr>
            <a:spLocks noChangeArrowheads="1"/>
          </p:cNvSpPr>
          <p:nvPr/>
        </p:nvSpPr>
        <p:spPr bwMode="auto">
          <a:xfrm>
            <a:off x="0" y="3717021"/>
            <a:ext cx="203132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450850" algn="l"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30000" dirty="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24" name="Объект 23"/>
          <p:cNvGraphicFramePr>
            <a:graphicFrameLocks noChangeAspect="1"/>
          </p:cNvGraphicFramePr>
          <p:nvPr>
            <p:extLst>
              <p:ext uri="{D42A27DB-BD31-4B8C-83A1-F6EECF244321}">
                <p14:modId xmlns:p14="http://schemas.microsoft.com/office/powerpoint/2010/main" val="1143713953"/>
              </p:ext>
            </p:extLst>
          </p:nvPr>
        </p:nvGraphicFramePr>
        <p:xfrm>
          <a:off x="1857154" y="1332956"/>
          <a:ext cx="574158" cy="270192"/>
        </p:xfrm>
        <a:graphic>
          <a:graphicData uri="http://schemas.openxmlformats.org/presentationml/2006/ole">
            <mc:AlternateContent xmlns:mc="http://schemas.openxmlformats.org/markup-compatibility/2006">
              <mc:Choice xmlns:v="urn:schemas-microsoft-com:vml" Requires="v">
                <p:oleObj spid="_x0000_s120888" name="Equation" r:id="rId5" imgW="482391" imgH="228501" progId="Equation.DSMT4">
                  <p:embed/>
                </p:oleObj>
              </mc:Choice>
              <mc:Fallback>
                <p:oleObj name="Equation" r:id="rId5" imgW="482391" imgH="228501" progId="Equation.DSMT4">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7154" y="1332956"/>
                        <a:ext cx="574158" cy="270192"/>
                      </a:xfrm>
                      <a:prstGeom prst="rect">
                        <a:avLst/>
                      </a:prstGeom>
                      <a:noFill/>
                    </p:spPr>
                  </p:pic>
                </p:oleObj>
              </mc:Fallback>
            </mc:AlternateContent>
          </a:graphicData>
        </a:graphic>
      </p:graphicFrame>
    </p:spTree>
    <p:extLst>
      <p:ext uri="{BB962C8B-B14F-4D97-AF65-F5344CB8AC3E}">
        <p14:creationId xmlns:p14="http://schemas.microsoft.com/office/powerpoint/2010/main" val="276010799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8606246" y="4759263"/>
            <a:ext cx="537754" cy="369332"/>
          </a:xfrm>
          <a:prstGeom prst="rect">
            <a:avLst/>
          </a:prstGeom>
          <a:noFill/>
        </p:spPr>
        <p:txBody>
          <a:bodyPr wrap="square" rtlCol="0">
            <a:spAutoFit/>
          </a:bodyPr>
          <a:lstStyle/>
          <a:p>
            <a:r>
              <a:rPr lang="ru-RU" dirty="0" smtClean="0"/>
              <a:t>43</a:t>
            </a:r>
            <a:endParaRPr lang="ru-RU" dirty="0"/>
          </a:p>
        </p:txBody>
      </p:sp>
      <p:sp>
        <p:nvSpPr>
          <p:cNvPr id="4" name="Text Box 16"/>
          <p:cNvSpPr txBox="1">
            <a:spLocks noChangeArrowheads="1"/>
          </p:cNvSpPr>
          <p:nvPr/>
        </p:nvSpPr>
        <p:spPr bwMode="auto">
          <a:xfrm>
            <a:off x="925513" y="752475"/>
            <a:ext cx="79168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eaLnBrk="0" hangingPunct="0">
              <a:defRPr>
                <a:solidFill>
                  <a:schemeClr val="tx1"/>
                </a:solidFill>
                <a:latin typeface="Arial" panose="020B0604020202020204" pitchFamily="34" charset="0"/>
              </a:defRPr>
            </a:lvl1pPr>
            <a:lvl2pPr marL="742950" indent="-285750" defTabSz="912813" eaLnBrk="0" hangingPunct="0">
              <a:defRPr>
                <a:solidFill>
                  <a:schemeClr val="tx1"/>
                </a:solidFill>
                <a:latin typeface="Arial" panose="020B0604020202020204" pitchFamily="34" charset="0"/>
              </a:defRPr>
            </a:lvl2pPr>
            <a:lvl3pPr marL="1143000" indent="-228600" defTabSz="912813" eaLnBrk="0" hangingPunct="0">
              <a:defRPr>
                <a:solidFill>
                  <a:schemeClr val="tx1"/>
                </a:solidFill>
                <a:latin typeface="Arial" panose="020B0604020202020204" pitchFamily="34" charset="0"/>
              </a:defRPr>
            </a:lvl3pPr>
            <a:lvl4pPr marL="1600200" indent="-228600" defTabSz="912813" eaLnBrk="0" hangingPunct="0">
              <a:defRPr>
                <a:solidFill>
                  <a:schemeClr val="tx1"/>
                </a:solidFill>
                <a:latin typeface="Arial" panose="020B0604020202020204" pitchFamily="34" charset="0"/>
              </a:defRPr>
            </a:lvl4pPr>
            <a:lvl5pPr marL="2057400" indent="-228600" defTabSz="912813" eaLnBrk="0" hangingPunct="0">
              <a:defRPr>
                <a:solidFill>
                  <a:schemeClr val="tx1"/>
                </a:solidFill>
                <a:latin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ru-RU" sz="1600" b="1" dirty="0">
                <a:solidFill>
                  <a:schemeClr val="accent1"/>
                </a:solidFill>
                <a:latin typeface="Times New Roman" panose="02020603050405020304" pitchFamily="18" charset="0"/>
                <a:cs typeface="Times New Roman" panose="02020603050405020304" pitchFamily="18" charset="0"/>
              </a:rPr>
              <a:t>6</a:t>
            </a:r>
            <a:r>
              <a:rPr lang="ru-RU" altLang="ru-RU" sz="1600" b="1" dirty="0" smtClean="0">
                <a:solidFill>
                  <a:schemeClr val="accent1"/>
                </a:solidFill>
                <a:latin typeface="Times New Roman" panose="02020603050405020304" pitchFamily="18" charset="0"/>
                <a:cs typeface="Times New Roman" panose="02020603050405020304" pitchFamily="18" charset="0"/>
              </a:rPr>
              <a:t>.3. </a:t>
            </a:r>
            <a:r>
              <a:rPr lang="ru-RU" altLang="ru-RU" sz="1600" b="1" dirty="0">
                <a:solidFill>
                  <a:schemeClr val="accent1"/>
                </a:solidFill>
                <a:latin typeface="Times New Roman" panose="02020603050405020304" pitchFamily="18" charset="0"/>
                <a:cs typeface="Times New Roman" panose="02020603050405020304" pitchFamily="18" charset="0"/>
              </a:rPr>
              <a:t>Проверка адекватности регрессионной зависимости</a:t>
            </a:r>
          </a:p>
        </p:txBody>
      </p:sp>
      <p:sp>
        <p:nvSpPr>
          <p:cNvPr id="5" name="Прямоугольник 4"/>
          <p:cNvSpPr/>
          <p:nvPr/>
        </p:nvSpPr>
        <p:spPr>
          <a:xfrm>
            <a:off x="188756" y="1193903"/>
            <a:ext cx="8417490" cy="2308324"/>
          </a:xfrm>
          <a:prstGeom prst="rect">
            <a:avLst/>
          </a:prstGeom>
        </p:spPr>
        <p:txBody>
          <a:bodyPr wrap="square">
            <a:spAutoFit/>
          </a:bodyPr>
          <a:lstStyle/>
          <a:p>
            <a:pPr marL="342900" indent="-342900" algn="just">
              <a:lnSpc>
                <a:spcPct val="150000"/>
              </a:lnSpc>
              <a:buAutoNum type="arabicParenR"/>
            </a:pPr>
            <a:r>
              <a:rPr lang="ru-RU" altLang="ru-RU" sz="1600" dirty="0" smtClean="0">
                <a:latin typeface="Times New Roman" panose="02020603050405020304" pitchFamily="18" charset="0"/>
                <a:ea typeface="Times New Roman" panose="02020603050405020304" pitchFamily="18" charset="0"/>
              </a:rPr>
              <a:t>Ищется остаточная дисперсия, или </a:t>
            </a:r>
            <a:r>
              <a:rPr lang="ru-RU" altLang="ru-RU" sz="1600" i="1" dirty="0" smtClean="0">
                <a:latin typeface="Times New Roman" panose="02020603050405020304" pitchFamily="18" charset="0"/>
                <a:ea typeface="Times New Roman" panose="02020603050405020304" pitchFamily="18" charset="0"/>
              </a:rPr>
              <a:t>дисперсия адекватности</a:t>
            </a:r>
            <a:r>
              <a:rPr lang="ru-RU" altLang="ru-RU" sz="1600" dirty="0" smtClean="0">
                <a:latin typeface="Times New Roman" panose="02020603050405020304" pitchFamily="18" charset="0"/>
                <a:ea typeface="Times New Roman" panose="02020603050405020304" pitchFamily="18" charset="0"/>
              </a:rPr>
              <a:t>:</a:t>
            </a:r>
          </a:p>
          <a:p>
            <a:pPr algn="just">
              <a:lnSpc>
                <a:spcPct val="150000"/>
              </a:lnSpc>
            </a:pPr>
            <a:endParaRPr lang="ru-RU" sz="1600" dirty="0">
              <a:latin typeface="Times New Roman" panose="02020603050405020304" pitchFamily="18" charset="0"/>
              <a:ea typeface="Times New Roman" panose="02020603050405020304" pitchFamily="18" charset="0"/>
            </a:endParaRPr>
          </a:p>
          <a:p>
            <a:pPr algn="just">
              <a:lnSpc>
                <a:spcPct val="150000"/>
              </a:lnSpc>
            </a:pPr>
            <a:endParaRPr lang="ru-RU" sz="1600" dirty="0" smtClean="0">
              <a:latin typeface="Times New Roman" panose="02020603050405020304" pitchFamily="18" charset="0"/>
              <a:ea typeface="Times New Roman" panose="02020603050405020304" pitchFamily="18" charset="0"/>
            </a:endParaRPr>
          </a:p>
          <a:p>
            <a:pPr algn="just">
              <a:lnSpc>
                <a:spcPct val="150000"/>
              </a:lnSpc>
            </a:pPr>
            <a:r>
              <a:rPr lang="ru-RU" sz="1600" dirty="0" smtClean="0">
                <a:latin typeface="Times New Roman" panose="02020603050405020304" pitchFamily="18" charset="0"/>
                <a:ea typeface="Times New Roman" panose="02020603050405020304" pitchFamily="18" charset="0"/>
              </a:rPr>
              <a:t>где                       - количество степеней свободы, равное разности количества опытов </a:t>
            </a:r>
            <a:r>
              <a:rPr lang="en-US" sz="1600" i="1" dirty="0" smtClean="0">
                <a:latin typeface="Times New Roman" panose="02020603050405020304" pitchFamily="18" charset="0"/>
                <a:ea typeface="Times New Roman" panose="02020603050405020304" pitchFamily="18" charset="0"/>
              </a:rPr>
              <a:t>n</a:t>
            </a:r>
            <a:r>
              <a:rPr lang="ru-RU" sz="1600" dirty="0" smtClean="0">
                <a:latin typeface="Times New Roman" panose="02020603050405020304" pitchFamily="18" charset="0"/>
                <a:ea typeface="Times New Roman" panose="02020603050405020304" pitchFamily="18" charset="0"/>
              </a:rPr>
              <a:t> и количества уравнений регрессии </a:t>
            </a:r>
            <a:r>
              <a:rPr lang="en-US" sz="1600" i="1" dirty="0" smtClean="0">
                <a:latin typeface="Times New Roman" panose="02020603050405020304" pitchFamily="18" charset="0"/>
                <a:ea typeface="Times New Roman" panose="02020603050405020304" pitchFamily="18" charset="0"/>
              </a:rPr>
              <a:t>m</a:t>
            </a:r>
            <a:r>
              <a:rPr lang="ru-RU" sz="1600" dirty="0" smtClean="0">
                <a:latin typeface="Times New Roman" panose="02020603050405020304" pitchFamily="18" charset="0"/>
                <a:ea typeface="Times New Roman" panose="02020603050405020304" pitchFamily="18" charset="0"/>
              </a:rPr>
              <a:t>. Дисперсия адекватности будет тем меньше, чем лучше совпадают расчетные значения параметра </a:t>
            </a:r>
            <a:r>
              <a:rPr lang="en-US" sz="1600" i="1" dirty="0" err="1" smtClean="0">
                <a:latin typeface="Times New Roman" panose="02020603050405020304" pitchFamily="18" charset="0"/>
                <a:ea typeface="Times New Roman" panose="02020603050405020304" pitchFamily="18" charset="0"/>
              </a:rPr>
              <a:t>y</a:t>
            </a:r>
            <a:r>
              <a:rPr lang="en-US" sz="1400" i="1" dirty="0" err="1" smtClean="0">
                <a:latin typeface="Times New Roman" panose="02020603050405020304" pitchFamily="18" charset="0"/>
                <a:ea typeface="Times New Roman" panose="02020603050405020304" pitchFamily="18" charset="0"/>
              </a:rPr>
              <a:t>i</a:t>
            </a:r>
            <a:r>
              <a:rPr lang="en-US" sz="1600" dirty="0" smtClean="0">
                <a:latin typeface="Times New Roman" panose="02020603050405020304" pitchFamily="18" charset="0"/>
                <a:ea typeface="Times New Roman" panose="02020603050405020304" pitchFamily="18" charset="0"/>
              </a:rPr>
              <a:t> </a:t>
            </a:r>
            <a:r>
              <a:rPr lang="ru-RU" sz="1600" dirty="0" smtClean="0">
                <a:latin typeface="Times New Roman" panose="02020603050405020304" pitchFamily="18" charset="0"/>
                <a:ea typeface="Times New Roman" panose="02020603050405020304" pitchFamily="18" charset="0"/>
              </a:rPr>
              <a:t>с экспериментальными данными </a:t>
            </a:r>
            <a:r>
              <a:rPr lang="en-US" sz="1600" i="1" dirty="0" err="1" smtClean="0">
                <a:latin typeface="Times New Roman" panose="02020603050405020304" pitchFamily="18" charset="0"/>
                <a:ea typeface="Times New Roman" panose="02020603050405020304" pitchFamily="18" charset="0"/>
              </a:rPr>
              <a:t>y</a:t>
            </a:r>
            <a:r>
              <a:rPr lang="en-US" sz="1400" i="1" dirty="0" err="1" smtClean="0">
                <a:latin typeface="Times New Roman" panose="02020603050405020304" pitchFamily="18" charset="0"/>
                <a:ea typeface="Times New Roman" panose="02020603050405020304" pitchFamily="18" charset="0"/>
              </a:rPr>
              <a:t>j</a:t>
            </a:r>
            <a:r>
              <a:rPr lang="ru-RU" sz="1600" dirty="0" smtClean="0">
                <a:latin typeface="Times New Roman" panose="02020603050405020304" pitchFamily="18" charset="0"/>
                <a:ea typeface="Times New Roman" panose="02020603050405020304" pitchFamily="18" charset="0"/>
              </a:rPr>
              <a:t>.</a:t>
            </a:r>
            <a:endParaRPr lang="ru-RU" sz="1600" dirty="0"/>
          </a:p>
        </p:txBody>
      </p:sp>
      <p:cxnSp>
        <p:nvCxnSpPr>
          <p:cNvPr id="3" name="Прямая соединительная линия 2"/>
          <p:cNvCxnSpPr/>
          <p:nvPr/>
        </p:nvCxnSpPr>
        <p:spPr>
          <a:xfrm>
            <a:off x="7030278" y="3167270"/>
            <a:ext cx="212035" cy="0"/>
          </a:xfrm>
          <a:prstGeom prst="line">
            <a:avLst/>
          </a:prstGeom>
          <a:ln>
            <a:solidFill>
              <a:srgbClr val="1802BE"/>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Прямоугольник 9"/>
              <p:cNvSpPr/>
              <p:nvPr/>
            </p:nvSpPr>
            <p:spPr>
              <a:xfrm>
                <a:off x="2921686" y="1527324"/>
                <a:ext cx="2465739" cy="9345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ru-RU" i="1">
                              <a:latin typeface="Cambria Math" panose="02040503050406030204" pitchFamily="18" charset="0"/>
                            </a:rPr>
                          </m:ctrlPr>
                        </m:sSubSupPr>
                        <m:e>
                          <m:r>
                            <a:rPr lang="ru-RU" i="1">
                              <a:latin typeface="Cambria Math" panose="02040503050406030204" pitchFamily="18" charset="0"/>
                            </a:rPr>
                            <m:t>𝑆</m:t>
                          </m:r>
                        </m:e>
                        <m:sub>
                          <m:r>
                            <a:rPr lang="ru-RU" i="0">
                              <a:latin typeface="Cambria Math" panose="02040503050406030204" pitchFamily="18" charset="0"/>
                            </a:rPr>
                            <m:t>ад</m:t>
                          </m:r>
                        </m:sub>
                        <m:sup>
                          <m:r>
                            <a:rPr lang="ru-RU" i="0">
                              <a:latin typeface="Cambria Math" panose="02040503050406030204" pitchFamily="18" charset="0"/>
                            </a:rPr>
                            <m:t>2</m:t>
                          </m:r>
                        </m:sup>
                      </m:sSubSup>
                      <m:r>
                        <a:rPr lang="ru-RU" i="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1</m:t>
                          </m:r>
                        </m:num>
                        <m:den>
                          <m:sSub>
                            <m:sSubPr>
                              <m:ctrlPr>
                                <a:rPr lang="ru-RU" i="1">
                                  <a:latin typeface="Cambria Math" panose="02040503050406030204" pitchFamily="18" charset="0"/>
                                </a:rPr>
                              </m:ctrlPr>
                            </m:sSubPr>
                            <m:e>
                              <m:r>
                                <a:rPr lang="ru-RU" i="1">
                                  <a:latin typeface="Cambria Math" panose="02040503050406030204" pitchFamily="18" charset="0"/>
                                </a:rPr>
                                <m:t>𝜈</m:t>
                              </m:r>
                            </m:e>
                            <m:sub>
                              <m:r>
                                <a:rPr lang="ru-RU" i="0">
                                  <a:latin typeface="Cambria Math" panose="02040503050406030204" pitchFamily="18" charset="0"/>
                                </a:rPr>
                                <m:t>ад</m:t>
                              </m:r>
                            </m:sub>
                          </m:sSub>
                        </m:den>
                      </m:f>
                      <m:sSup>
                        <m:sSupPr>
                          <m:ctrlPr>
                            <a:rPr lang="ru-RU" i="1">
                              <a:latin typeface="Cambria Math" panose="02040503050406030204" pitchFamily="18" charset="0"/>
                            </a:rPr>
                          </m:ctrlPr>
                        </m:sSupPr>
                        <m:e>
                          <m:nary>
                            <m:naryPr>
                              <m:chr m:val="∑"/>
                              <m:limLoc m:val="undOvr"/>
                              <m:grow m:val="on"/>
                              <m:ctrlPr>
                                <a:rPr lang="ru-RU" i="1">
                                  <a:latin typeface="Cambria Math" panose="02040503050406030204" pitchFamily="18" charset="0"/>
                                </a:rPr>
                              </m:ctrlPr>
                            </m:naryPr>
                            <m:sub>
                              <m:r>
                                <a:rPr lang="ru-RU" i="1">
                                  <a:latin typeface="Cambria Math" panose="02040503050406030204" pitchFamily="18" charset="0"/>
                                </a:rPr>
                                <m:t>𝑗</m:t>
                              </m:r>
                              <m:r>
                                <a:rPr lang="ru-RU" i="0">
                                  <a:latin typeface="Cambria Math" panose="02040503050406030204" pitchFamily="18" charset="0"/>
                                </a:rPr>
                                <m:t>=1</m:t>
                              </m:r>
                            </m:sub>
                            <m:sup>
                              <m:r>
                                <a:rPr lang="ru-RU" i="1">
                                  <a:latin typeface="Cambria Math" panose="02040503050406030204" pitchFamily="18" charset="0"/>
                                </a:rPr>
                                <m:t>𝑛</m:t>
                              </m:r>
                            </m:sup>
                            <m:e>
                              <m:d>
                                <m:dPr>
                                  <m:ctrlPr>
                                    <a:rPr lang="ru-RU" i="1">
                                      <a:latin typeface="Cambria Math" panose="02040503050406030204" pitchFamily="18" charset="0"/>
                                    </a:rPr>
                                  </m:ctrlPr>
                                </m:dPr>
                                <m:e>
                                  <m:sSub>
                                    <m:sSubPr>
                                      <m:ctrlPr>
                                        <a:rPr lang="ru-RU" i="1">
                                          <a:latin typeface="Cambria Math" panose="02040503050406030204" pitchFamily="18" charset="0"/>
                                        </a:rPr>
                                      </m:ctrlPr>
                                    </m:sSubPr>
                                    <m:e>
                                      <m:acc>
                                        <m:accPr>
                                          <m:chr m:val="̅"/>
                                          <m:ctrlPr>
                                            <a:rPr lang="ru-RU" i="1">
                                              <a:latin typeface="Cambria Math" panose="02040503050406030204" pitchFamily="18" charset="0"/>
                                            </a:rPr>
                                          </m:ctrlPr>
                                        </m:accPr>
                                        <m:e>
                                          <m:r>
                                            <a:rPr lang="ru-RU" i="1">
                                              <a:latin typeface="Cambria Math" panose="02040503050406030204" pitchFamily="18" charset="0"/>
                                            </a:rPr>
                                            <m:t>𝑦</m:t>
                                          </m:r>
                                        </m:e>
                                      </m:acc>
                                    </m:e>
                                    <m:sub>
                                      <m:r>
                                        <a:rPr lang="ru-RU" i="1">
                                          <a:latin typeface="Cambria Math" panose="02040503050406030204" pitchFamily="18" charset="0"/>
                                        </a:rPr>
                                        <m:t>𝑗</m:t>
                                      </m:r>
                                    </m:sub>
                                  </m:sSub>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𝑦</m:t>
                                      </m:r>
                                    </m:e>
                                    <m:sub>
                                      <m:r>
                                        <a:rPr lang="ru-RU" i="1">
                                          <a:latin typeface="Cambria Math" panose="02040503050406030204" pitchFamily="18" charset="0"/>
                                        </a:rPr>
                                        <m:t>𝑖</m:t>
                                      </m:r>
                                    </m:sub>
                                  </m:sSub>
                                </m:e>
                              </m:d>
                            </m:e>
                          </m:nary>
                        </m:e>
                        <m:sup>
                          <m:r>
                            <a:rPr lang="ru-RU" i="0">
                              <a:latin typeface="Cambria Math" panose="02040503050406030204" pitchFamily="18" charset="0"/>
                            </a:rPr>
                            <m:t>2</m:t>
                          </m:r>
                        </m:sup>
                      </m:sSup>
                    </m:oMath>
                  </m:oMathPara>
                </a14:m>
                <a:endParaRPr lang="ru-RU" dirty="0"/>
              </a:p>
            </p:txBody>
          </p:sp>
        </mc:Choice>
        <mc:Fallback xmlns="">
          <p:sp>
            <p:nvSpPr>
              <p:cNvPr id="10" name="Прямоугольник 9"/>
              <p:cNvSpPr>
                <a:spLocks noRot="1" noChangeAspect="1" noMove="1" noResize="1" noEditPoints="1" noAdjustHandles="1" noChangeArrowheads="1" noChangeShapeType="1" noTextEdit="1"/>
              </p:cNvSpPr>
              <p:nvPr/>
            </p:nvSpPr>
            <p:spPr>
              <a:xfrm>
                <a:off x="2921686" y="1527324"/>
                <a:ext cx="2465739" cy="934551"/>
              </a:xfrm>
              <a:prstGeom prst="rect">
                <a:avLst/>
              </a:prstGeom>
              <a:blipFill>
                <a:blip r:embed="rId3"/>
                <a:stretch>
                  <a:fillRect/>
                </a:stretch>
              </a:blipFill>
            </p:spPr>
            <p:txBody>
              <a:bodyPr/>
              <a:lstStyle/>
              <a:p>
                <a:r>
                  <a:rPr lang="ru-RU">
                    <a:noFill/>
                  </a:rPr>
                  <a:t> </a:t>
                </a:r>
              </a:p>
            </p:txBody>
          </p:sp>
        </mc:Fallback>
      </mc:AlternateContent>
      <p:graphicFrame>
        <p:nvGraphicFramePr>
          <p:cNvPr id="11" name="Объект 10"/>
          <p:cNvGraphicFramePr>
            <a:graphicFrameLocks noChangeAspect="1"/>
          </p:cNvGraphicFramePr>
          <p:nvPr>
            <p:extLst>
              <p:ext uri="{D42A27DB-BD31-4B8C-83A1-F6EECF244321}">
                <p14:modId xmlns:p14="http://schemas.microsoft.com/office/powerpoint/2010/main" val="4049142480"/>
              </p:ext>
            </p:extLst>
          </p:nvPr>
        </p:nvGraphicFramePr>
        <p:xfrm>
          <a:off x="863324" y="2384792"/>
          <a:ext cx="923908" cy="302370"/>
        </p:xfrm>
        <a:graphic>
          <a:graphicData uri="http://schemas.openxmlformats.org/presentationml/2006/ole">
            <mc:AlternateContent xmlns:mc="http://schemas.openxmlformats.org/markup-compatibility/2006">
              <mc:Choice xmlns:v="urn:schemas-microsoft-com:vml" Requires="v">
                <p:oleObj spid="_x0000_s121874" name="Equation" r:id="rId4" imgW="698400" imgH="228600" progId="Equation.DSMT4">
                  <p:embed/>
                </p:oleObj>
              </mc:Choice>
              <mc:Fallback>
                <p:oleObj name="Equation" r:id="rId4" imgW="698400" imgH="228600" progId="Equation.DSMT4">
                  <p:embed/>
                  <p:pic>
                    <p:nvPicPr>
                      <p:cNvPr id="0" name=""/>
                      <p:cNvPicPr/>
                      <p:nvPr/>
                    </p:nvPicPr>
                    <p:blipFill>
                      <a:blip r:embed="rId5"/>
                      <a:stretch>
                        <a:fillRect/>
                      </a:stretch>
                    </p:blipFill>
                    <p:spPr>
                      <a:xfrm>
                        <a:off x="863324" y="2384792"/>
                        <a:ext cx="923908" cy="30237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8606246" y="4759263"/>
            <a:ext cx="537754" cy="369332"/>
          </a:xfrm>
          <a:prstGeom prst="rect">
            <a:avLst/>
          </a:prstGeom>
          <a:noFill/>
        </p:spPr>
        <p:txBody>
          <a:bodyPr wrap="square" rtlCol="0">
            <a:spAutoFit/>
          </a:bodyPr>
          <a:lstStyle/>
          <a:p>
            <a:r>
              <a:rPr lang="ru-RU" dirty="0" smtClean="0"/>
              <a:t>44</a:t>
            </a:r>
            <a:endParaRPr lang="ru-RU" dirty="0"/>
          </a:p>
        </p:txBody>
      </p:sp>
      <p:sp>
        <p:nvSpPr>
          <p:cNvPr id="5" name="Прямоугольник 4"/>
          <p:cNvSpPr/>
          <p:nvPr/>
        </p:nvSpPr>
        <p:spPr>
          <a:xfrm>
            <a:off x="188756" y="1193903"/>
            <a:ext cx="8417490" cy="2677656"/>
          </a:xfrm>
          <a:prstGeom prst="rect">
            <a:avLst/>
          </a:prstGeom>
        </p:spPr>
        <p:txBody>
          <a:bodyPr wrap="square">
            <a:spAutoFit/>
          </a:bodyPr>
          <a:lstStyle/>
          <a:p>
            <a:pPr marL="342900" indent="-342900" algn="just">
              <a:lnSpc>
                <a:spcPct val="150000"/>
              </a:lnSpc>
              <a:buFont typeface="+mj-lt"/>
              <a:buAutoNum type="arabicParenR" startAt="2"/>
            </a:pPr>
            <a:r>
              <a:rPr lang="ru-RU" altLang="ru-RU" sz="1600" dirty="0" smtClean="0">
                <a:latin typeface="Times New Roman" panose="02020603050405020304" pitchFamily="18" charset="0"/>
                <a:ea typeface="Times New Roman" panose="02020603050405020304" pitchFamily="18" charset="0"/>
              </a:rPr>
              <a:t>Определяется</a:t>
            </a:r>
            <a:r>
              <a:rPr lang="ru-RU" altLang="ru-RU" sz="1600" i="1" dirty="0" smtClean="0">
                <a:latin typeface="Times New Roman" panose="02020603050405020304" pitchFamily="18" charset="0"/>
                <a:ea typeface="Times New Roman" panose="02020603050405020304" pitchFamily="18" charset="0"/>
              </a:rPr>
              <a:t> дисперсия воспроизводимости</a:t>
            </a:r>
            <a:r>
              <a:rPr lang="ru-RU" altLang="ru-RU" sz="1600" dirty="0" smtClean="0">
                <a:latin typeface="Times New Roman" panose="02020603050405020304" pitchFamily="18" charset="0"/>
                <a:ea typeface="Times New Roman" panose="02020603050405020304" pitchFamily="18" charset="0"/>
              </a:rPr>
              <a:t>, показывающая точность определения параметра в опыте:</a:t>
            </a:r>
          </a:p>
          <a:p>
            <a:pPr algn="just">
              <a:lnSpc>
                <a:spcPct val="150000"/>
              </a:lnSpc>
            </a:pPr>
            <a:endParaRPr lang="ru-RU" sz="1600" dirty="0">
              <a:latin typeface="Times New Roman" panose="02020603050405020304" pitchFamily="18" charset="0"/>
              <a:ea typeface="Times New Roman" panose="02020603050405020304" pitchFamily="18" charset="0"/>
            </a:endParaRPr>
          </a:p>
          <a:p>
            <a:pPr algn="just">
              <a:lnSpc>
                <a:spcPct val="150000"/>
              </a:lnSpc>
            </a:pPr>
            <a:endParaRPr lang="ru-RU" sz="1600" dirty="0" smtClean="0">
              <a:latin typeface="Times New Roman" panose="02020603050405020304" pitchFamily="18" charset="0"/>
              <a:ea typeface="Times New Roman" panose="02020603050405020304" pitchFamily="18" charset="0"/>
            </a:endParaRPr>
          </a:p>
          <a:p>
            <a:pPr algn="just">
              <a:lnSpc>
                <a:spcPct val="150000"/>
              </a:lnSpc>
            </a:pPr>
            <a:r>
              <a:rPr lang="ru-RU" sz="1600" dirty="0" smtClean="0">
                <a:latin typeface="Times New Roman" panose="02020603050405020304" pitchFamily="18" charset="0"/>
                <a:ea typeface="Times New Roman" panose="02020603050405020304" pitchFamily="18" charset="0"/>
              </a:rPr>
              <a:t>где               - предельная абсолютная погрешность определения выходной величины, определяемая по классу прибора и с доверительной вероятностью 0,955 равная двум среднеквадратическим отклонениям измеряемой величины.</a:t>
            </a:r>
            <a:endParaRPr lang="ru-RU" sz="1600" dirty="0"/>
          </a:p>
        </p:txBody>
      </p:sp>
      <p:graphicFrame>
        <p:nvGraphicFramePr>
          <p:cNvPr id="2" name="Объект 1"/>
          <p:cNvGraphicFramePr>
            <a:graphicFrameLocks noChangeAspect="1"/>
          </p:cNvGraphicFramePr>
          <p:nvPr>
            <p:extLst>
              <p:ext uri="{D42A27DB-BD31-4B8C-83A1-F6EECF244321}">
                <p14:modId xmlns:p14="http://schemas.microsoft.com/office/powerpoint/2010/main" val="3050666702"/>
              </p:ext>
            </p:extLst>
          </p:nvPr>
        </p:nvGraphicFramePr>
        <p:xfrm>
          <a:off x="2743966" y="1822175"/>
          <a:ext cx="1483686" cy="763450"/>
        </p:xfrm>
        <a:graphic>
          <a:graphicData uri="http://schemas.openxmlformats.org/presentationml/2006/ole">
            <mc:AlternateContent xmlns:mc="http://schemas.openxmlformats.org/markup-compatibility/2006">
              <mc:Choice xmlns:v="urn:schemas-microsoft-com:vml" Requires="v">
                <p:oleObj spid="_x0000_s122912" name="Equation" r:id="rId3" imgW="980756" imgH="505525" progId="Equation.DSMT4">
                  <p:embed/>
                </p:oleObj>
              </mc:Choice>
              <mc:Fallback>
                <p:oleObj name="Equation" r:id="rId3" imgW="980756" imgH="505525" progId="Equation.DSMT4">
                  <p:embed/>
                  <p:pic>
                    <p:nvPicPr>
                      <p:cNvPr id="0" name=""/>
                      <p:cNvPicPr/>
                      <p:nvPr/>
                    </p:nvPicPr>
                    <p:blipFill>
                      <a:blip r:embed="rId4"/>
                      <a:stretch>
                        <a:fillRect/>
                      </a:stretch>
                    </p:blipFill>
                    <p:spPr>
                      <a:xfrm>
                        <a:off x="2743966" y="1822175"/>
                        <a:ext cx="1483686" cy="763450"/>
                      </a:xfrm>
                      <a:prstGeom prst="rect">
                        <a:avLst/>
                      </a:prstGeom>
                    </p:spPr>
                  </p:pic>
                </p:oleObj>
              </mc:Fallback>
            </mc:AlternateContent>
          </a:graphicData>
        </a:graphic>
      </p:graphicFrame>
      <p:graphicFrame>
        <p:nvGraphicFramePr>
          <p:cNvPr id="6" name="Объект 5"/>
          <p:cNvGraphicFramePr>
            <a:graphicFrameLocks noChangeAspect="1"/>
          </p:cNvGraphicFramePr>
          <p:nvPr>
            <p:extLst>
              <p:ext uri="{D42A27DB-BD31-4B8C-83A1-F6EECF244321}">
                <p14:modId xmlns:p14="http://schemas.microsoft.com/office/powerpoint/2010/main" val="819624172"/>
              </p:ext>
            </p:extLst>
          </p:nvPr>
        </p:nvGraphicFramePr>
        <p:xfrm>
          <a:off x="682488" y="2744235"/>
          <a:ext cx="608979" cy="354058"/>
        </p:xfrm>
        <a:graphic>
          <a:graphicData uri="http://schemas.openxmlformats.org/presentationml/2006/ole">
            <mc:AlternateContent xmlns:mc="http://schemas.openxmlformats.org/markup-compatibility/2006">
              <mc:Choice xmlns:v="urn:schemas-microsoft-com:vml" Requires="v">
                <p:oleObj spid="_x0000_s122913" name="Equation" r:id="rId5" imgW="409578" imgH="238340" progId="Equation.DSMT4">
                  <p:embed/>
                </p:oleObj>
              </mc:Choice>
              <mc:Fallback>
                <p:oleObj name="Equation" r:id="rId5" imgW="409578" imgH="238340" progId="Equation.DSMT4">
                  <p:embed/>
                  <p:pic>
                    <p:nvPicPr>
                      <p:cNvPr id="0" name=""/>
                      <p:cNvPicPr/>
                      <p:nvPr/>
                    </p:nvPicPr>
                    <p:blipFill>
                      <a:blip r:embed="rId6"/>
                      <a:stretch>
                        <a:fillRect/>
                      </a:stretch>
                    </p:blipFill>
                    <p:spPr>
                      <a:xfrm>
                        <a:off x="682488" y="2744235"/>
                        <a:ext cx="608979" cy="354058"/>
                      </a:xfrm>
                      <a:prstGeom prst="rect">
                        <a:avLst/>
                      </a:prstGeom>
                    </p:spPr>
                  </p:pic>
                </p:oleObj>
              </mc:Fallback>
            </mc:AlternateContent>
          </a:graphicData>
        </a:graphic>
      </p:graphicFrame>
    </p:spTree>
    <p:extLst>
      <p:ext uri="{BB962C8B-B14F-4D97-AF65-F5344CB8AC3E}">
        <p14:creationId xmlns:p14="http://schemas.microsoft.com/office/powerpoint/2010/main" val="304321252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8606246" y="4759263"/>
            <a:ext cx="537754" cy="369332"/>
          </a:xfrm>
          <a:prstGeom prst="rect">
            <a:avLst/>
          </a:prstGeom>
          <a:noFill/>
        </p:spPr>
        <p:txBody>
          <a:bodyPr wrap="square" rtlCol="0">
            <a:spAutoFit/>
          </a:bodyPr>
          <a:lstStyle/>
          <a:p>
            <a:r>
              <a:rPr lang="ru-RU" dirty="0" smtClean="0"/>
              <a:t>45</a:t>
            </a:r>
            <a:endParaRPr lang="ru-RU" dirty="0"/>
          </a:p>
        </p:txBody>
      </p:sp>
      <p:sp>
        <p:nvSpPr>
          <p:cNvPr id="5" name="Прямоугольник 4"/>
          <p:cNvSpPr/>
          <p:nvPr/>
        </p:nvSpPr>
        <p:spPr>
          <a:xfrm>
            <a:off x="188756" y="1193903"/>
            <a:ext cx="8417490" cy="1938992"/>
          </a:xfrm>
          <a:prstGeom prst="rect">
            <a:avLst/>
          </a:prstGeom>
        </p:spPr>
        <p:txBody>
          <a:bodyPr wrap="square">
            <a:spAutoFit/>
          </a:bodyPr>
          <a:lstStyle/>
          <a:p>
            <a:pPr marL="342900" indent="-342900" algn="just">
              <a:lnSpc>
                <a:spcPct val="150000"/>
              </a:lnSpc>
              <a:buFont typeface="+mj-lt"/>
              <a:buAutoNum type="arabicParenR" startAt="3"/>
            </a:pPr>
            <a:r>
              <a:rPr lang="ru-RU" sz="1600" dirty="0">
                <a:latin typeface="Times New Roman" panose="02020603050405020304" pitchFamily="18" charset="0"/>
                <a:ea typeface="Times New Roman" panose="02020603050405020304" pitchFamily="18" charset="0"/>
              </a:rPr>
              <a:t>Проверяется однородность дисперсий адекватности и воспроизводимости</a:t>
            </a:r>
            <a:endParaRPr lang="ru-RU" sz="1600" dirty="0"/>
          </a:p>
          <a:p>
            <a:pPr algn="just">
              <a:lnSpc>
                <a:spcPct val="150000"/>
              </a:lnSpc>
            </a:pPr>
            <a:endParaRPr lang="ru-RU" sz="1600" dirty="0">
              <a:latin typeface="Times New Roman" panose="02020603050405020304" pitchFamily="18" charset="0"/>
              <a:ea typeface="Times New Roman" panose="02020603050405020304" pitchFamily="18" charset="0"/>
            </a:endParaRPr>
          </a:p>
          <a:p>
            <a:pPr algn="just">
              <a:lnSpc>
                <a:spcPct val="150000"/>
              </a:lnSpc>
            </a:pPr>
            <a:endParaRPr lang="ru-RU" sz="1600" dirty="0" smtClean="0">
              <a:latin typeface="Times New Roman" panose="02020603050405020304" pitchFamily="18" charset="0"/>
              <a:ea typeface="Times New Roman" panose="02020603050405020304" pitchFamily="18" charset="0"/>
            </a:endParaRPr>
          </a:p>
          <a:p>
            <a:pPr algn="just">
              <a:lnSpc>
                <a:spcPct val="150000"/>
              </a:lnSpc>
            </a:pPr>
            <a:r>
              <a:rPr lang="ru-RU" sz="1600" dirty="0" smtClean="0">
                <a:latin typeface="Times New Roman" panose="02020603050405020304" pitchFamily="18" charset="0"/>
                <a:ea typeface="Times New Roman" panose="02020603050405020304" pitchFamily="18" charset="0"/>
              </a:rPr>
              <a:t>где               </a:t>
            </a:r>
            <a:r>
              <a:rPr lang="en-US" sz="1600" dirty="0" smtClean="0">
                <a:latin typeface="Times New Roman" panose="02020603050405020304" pitchFamily="18" charset="0"/>
                <a:ea typeface="Times New Roman" panose="02020603050405020304" pitchFamily="18" charset="0"/>
              </a:rPr>
              <a:t>                      </a:t>
            </a:r>
            <a:r>
              <a:rPr lang="ru-RU" sz="1600" dirty="0" smtClean="0">
                <a:latin typeface="Times New Roman" panose="02020603050405020304" pitchFamily="18" charset="0"/>
                <a:ea typeface="Times New Roman" panose="02020603050405020304" pitchFamily="18" charset="0"/>
              </a:rPr>
              <a:t>-</a:t>
            </a:r>
            <a:r>
              <a:rPr lang="en-US" sz="1600" dirty="0" smtClean="0">
                <a:latin typeface="Times New Roman" panose="02020603050405020304" pitchFamily="18" charset="0"/>
                <a:ea typeface="Times New Roman" panose="02020603050405020304" pitchFamily="18" charset="0"/>
              </a:rPr>
              <a:t> </a:t>
            </a:r>
            <a:r>
              <a:rPr lang="ru-RU" sz="1600" dirty="0" smtClean="0">
                <a:latin typeface="Times New Roman" panose="02020603050405020304" pitchFamily="18" charset="0"/>
                <a:ea typeface="Times New Roman" panose="02020603050405020304" pitchFamily="18" charset="0"/>
              </a:rPr>
              <a:t>количество степеней свободы дисперсии воспроизводимости;</a:t>
            </a:r>
          </a:p>
          <a:p>
            <a:pPr algn="just">
              <a:lnSpc>
                <a:spcPct val="150000"/>
              </a:lnSpc>
            </a:pPr>
            <a:r>
              <a:rPr lang="ru-RU" sz="1600" dirty="0" smtClean="0">
                <a:latin typeface="Times New Roman" panose="02020603050405020304" pitchFamily="18" charset="0"/>
                <a:ea typeface="Times New Roman" panose="02020603050405020304" pitchFamily="18" charset="0"/>
              </a:rPr>
              <a:t>       - количество параллельных опытов для </a:t>
            </a:r>
            <a:r>
              <a:rPr lang="en-US" sz="1600" i="1" dirty="0" smtClean="0">
                <a:latin typeface="Times New Roman" panose="02020603050405020304" pitchFamily="18" charset="0"/>
                <a:ea typeface="Times New Roman" panose="02020603050405020304" pitchFamily="18" charset="0"/>
              </a:rPr>
              <a:t>j</a:t>
            </a:r>
            <a:r>
              <a:rPr lang="ru-RU" sz="1600" dirty="0" smtClean="0">
                <a:latin typeface="Times New Roman" panose="02020603050405020304" pitchFamily="18" charset="0"/>
                <a:ea typeface="Times New Roman" panose="02020603050405020304" pitchFamily="18" charset="0"/>
              </a:rPr>
              <a:t>-го сочетания уровней факторов.</a:t>
            </a:r>
            <a:endParaRPr lang="ru-RU" sz="1600" dirty="0"/>
          </a:p>
        </p:txBody>
      </p:sp>
      <p:graphicFrame>
        <p:nvGraphicFramePr>
          <p:cNvPr id="6" name="Объект 5"/>
          <p:cNvGraphicFramePr>
            <a:graphicFrameLocks noChangeAspect="1"/>
          </p:cNvGraphicFramePr>
          <p:nvPr>
            <p:extLst>
              <p:ext uri="{D42A27DB-BD31-4B8C-83A1-F6EECF244321}">
                <p14:modId xmlns:p14="http://schemas.microsoft.com/office/powerpoint/2010/main" val="2210353827"/>
              </p:ext>
            </p:extLst>
          </p:nvPr>
        </p:nvGraphicFramePr>
        <p:xfrm>
          <a:off x="743416" y="2163399"/>
          <a:ext cx="1452562" cy="660400"/>
        </p:xfrm>
        <a:graphic>
          <a:graphicData uri="http://schemas.openxmlformats.org/presentationml/2006/ole">
            <mc:AlternateContent xmlns:mc="http://schemas.openxmlformats.org/markup-compatibility/2006">
              <mc:Choice xmlns:v="urn:schemas-microsoft-com:vml" Requires="v">
                <p:oleObj spid="_x0000_s123947" name="Equation" r:id="rId3" imgW="977760" imgH="444240" progId="Equation.DSMT4">
                  <p:embed/>
                </p:oleObj>
              </mc:Choice>
              <mc:Fallback>
                <p:oleObj name="Equation" r:id="rId3" imgW="977760" imgH="444240" progId="Equation.DSMT4">
                  <p:embed/>
                  <p:pic>
                    <p:nvPicPr>
                      <p:cNvPr id="6" name="Объект 5"/>
                      <p:cNvPicPr/>
                      <p:nvPr/>
                    </p:nvPicPr>
                    <p:blipFill>
                      <a:blip r:embed="rId4"/>
                      <a:stretch>
                        <a:fillRect/>
                      </a:stretch>
                    </p:blipFill>
                    <p:spPr>
                      <a:xfrm>
                        <a:off x="743416" y="2163399"/>
                        <a:ext cx="1452562" cy="660400"/>
                      </a:xfrm>
                      <a:prstGeom prst="rect">
                        <a:avLst/>
                      </a:prstGeom>
                    </p:spPr>
                  </p:pic>
                </p:oleObj>
              </mc:Fallback>
            </mc:AlternateContent>
          </a:graphicData>
        </a:graphic>
      </p:graphicFrame>
      <p:graphicFrame>
        <p:nvGraphicFramePr>
          <p:cNvPr id="7" name="Объект 6"/>
          <p:cNvGraphicFramePr>
            <a:graphicFrameLocks noChangeAspect="1"/>
          </p:cNvGraphicFramePr>
          <p:nvPr>
            <p:extLst>
              <p:ext uri="{D42A27DB-BD31-4B8C-83A1-F6EECF244321}">
                <p14:modId xmlns:p14="http://schemas.microsoft.com/office/powerpoint/2010/main" val="15789237"/>
              </p:ext>
            </p:extLst>
          </p:nvPr>
        </p:nvGraphicFramePr>
        <p:xfrm>
          <a:off x="3454055" y="1730859"/>
          <a:ext cx="1929694" cy="515384"/>
        </p:xfrm>
        <a:graphic>
          <a:graphicData uri="http://schemas.openxmlformats.org/presentationml/2006/ole">
            <mc:AlternateContent xmlns:mc="http://schemas.openxmlformats.org/markup-compatibility/2006">
              <mc:Choice xmlns:v="urn:schemas-microsoft-com:vml" Requires="v">
                <p:oleObj spid="_x0000_s123948" name="Equation" r:id="rId5" imgW="1533218" imgH="410333" progId="Equation.DSMT4">
                  <p:embed/>
                </p:oleObj>
              </mc:Choice>
              <mc:Fallback>
                <p:oleObj name="Equation" r:id="rId5" imgW="1533218" imgH="410333" progId="Equation.DSMT4">
                  <p:embed/>
                  <p:pic>
                    <p:nvPicPr>
                      <p:cNvPr id="0" name=""/>
                      <p:cNvPicPr/>
                      <p:nvPr/>
                    </p:nvPicPr>
                    <p:blipFill>
                      <a:blip r:embed="rId6"/>
                      <a:stretch>
                        <a:fillRect/>
                      </a:stretch>
                    </p:blipFill>
                    <p:spPr>
                      <a:xfrm>
                        <a:off x="3454055" y="1730859"/>
                        <a:ext cx="1929694" cy="515384"/>
                      </a:xfrm>
                      <a:prstGeom prst="rect">
                        <a:avLst/>
                      </a:prstGeom>
                    </p:spPr>
                  </p:pic>
                </p:oleObj>
              </mc:Fallback>
            </mc:AlternateContent>
          </a:graphicData>
        </a:graphic>
      </p:graphicFrame>
      <p:graphicFrame>
        <p:nvGraphicFramePr>
          <p:cNvPr id="9" name="Объект 8"/>
          <p:cNvGraphicFramePr>
            <a:graphicFrameLocks noChangeAspect="1"/>
          </p:cNvGraphicFramePr>
          <p:nvPr>
            <p:extLst>
              <p:ext uri="{D42A27DB-BD31-4B8C-83A1-F6EECF244321}">
                <p14:modId xmlns:p14="http://schemas.microsoft.com/office/powerpoint/2010/main" val="2325204530"/>
              </p:ext>
            </p:extLst>
          </p:nvPr>
        </p:nvGraphicFramePr>
        <p:xfrm>
          <a:off x="188756" y="2735621"/>
          <a:ext cx="355456" cy="397274"/>
        </p:xfrm>
        <a:graphic>
          <a:graphicData uri="http://schemas.openxmlformats.org/presentationml/2006/ole">
            <mc:AlternateContent xmlns:mc="http://schemas.openxmlformats.org/markup-compatibility/2006">
              <mc:Choice xmlns:v="urn:schemas-microsoft-com:vml" Requires="v">
                <p:oleObj spid="_x0000_s123949" name="Equation" r:id="rId7" imgW="215640" imgH="241200" progId="Equation.DSMT4">
                  <p:embed/>
                </p:oleObj>
              </mc:Choice>
              <mc:Fallback>
                <p:oleObj name="Equation" r:id="rId7" imgW="215640" imgH="241200" progId="Equation.DSMT4">
                  <p:embed/>
                  <p:pic>
                    <p:nvPicPr>
                      <p:cNvPr id="0" name=""/>
                      <p:cNvPicPr/>
                      <p:nvPr/>
                    </p:nvPicPr>
                    <p:blipFill>
                      <a:blip r:embed="rId8"/>
                      <a:stretch>
                        <a:fillRect/>
                      </a:stretch>
                    </p:blipFill>
                    <p:spPr>
                      <a:xfrm>
                        <a:off x="188756" y="2735621"/>
                        <a:ext cx="355456" cy="397274"/>
                      </a:xfrm>
                      <a:prstGeom prst="rect">
                        <a:avLst/>
                      </a:prstGeom>
                    </p:spPr>
                  </p:pic>
                </p:oleObj>
              </mc:Fallback>
            </mc:AlternateContent>
          </a:graphicData>
        </a:graphic>
      </p:graphicFrame>
    </p:spTree>
    <p:extLst>
      <p:ext uri="{BB962C8B-B14F-4D97-AF65-F5344CB8AC3E}">
        <p14:creationId xmlns:p14="http://schemas.microsoft.com/office/powerpoint/2010/main" val="61663898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Текст 4"/>
          <p:cNvSpPr>
            <a:spLocks noGrp="1"/>
          </p:cNvSpPr>
          <p:nvPr>
            <p:ph type="body" sz="quarter" idx="10"/>
          </p:nvPr>
        </p:nvSpPr>
        <p:spPr>
          <a:xfrm>
            <a:off x="241300" y="584200"/>
            <a:ext cx="8648700" cy="4359729"/>
          </a:xfrm>
          <a:solidFill>
            <a:schemeClr val="bg1"/>
          </a:solidFill>
        </p:spPr>
        <p:txBody>
          <a:bodyPr>
            <a:normAutofit/>
          </a:bodyPr>
          <a:lstStyle/>
          <a:p>
            <a:pPr indent="457200" algn="just">
              <a:lnSpc>
                <a:spcPct val="150000"/>
              </a:lnSpc>
              <a:spcBef>
                <a:spcPts val="0"/>
              </a:spcBef>
            </a:pPr>
            <a:r>
              <a:rPr lang="ru-RU" sz="1600" b="1" dirty="0" smtClean="0">
                <a:solidFill>
                  <a:srgbClr val="00B050"/>
                </a:solidFill>
                <a:latin typeface="Times New Roman" pitchFamily="18" charset="0"/>
                <a:cs typeface="Times New Roman" pitchFamily="18" charset="0"/>
              </a:rPr>
              <a:t>Выводы</a:t>
            </a:r>
          </a:p>
          <a:p>
            <a:pPr indent="457200" algn="just">
              <a:lnSpc>
                <a:spcPct val="150000"/>
              </a:lnSpc>
              <a:spcBef>
                <a:spcPts val="0"/>
              </a:spcBef>
            </a:pPr>
            <a:r>
              <a:rPr lang="ru-RU" sz="1600" dirty="0" smtClean="0">
                <a:solidFill>
                  <a:schemeClr val="tx1"/>
                </a:solidFill>
                <a:latin typeface="Times New Roman" pitchFamily="18" charset="0"/>
                <a:cs typeface="Times New Roman" pitchFamily="18" charset="0"/>
              </a:rPr>
              <a:t>1. Метрология разделяет все измерения на </a:t>
            </a:r>
            <a:r>
              <a:rPr lang="ru-RU" sz="1600" b="1" dirty="0" smtClean="0">
                <a:solidFill>
                  <a:schemeClr val="tx1"/>
                </a:solidFill>
                <a:latin typeface="Times New Roman" pitchFamily="18" charset="0"/>
                <a:cs typeface="Times New Roman" pitchFamily="18" charset="0"/>
              </a:rPr>
              <a:t>прямые </a:t>
            </a:r>
            <a:r>
              <a:rPr lang="ru-RU" sz="1600" dirty="0" smtClean="0">
                <a:solidFill>
                  <a:schemeClr val="tx1"/>
                </a:solidFill>
                <a:latin typeface="Times New Roman" pitchFamily="18" charset="0"/>
                <a:cs typeface="Times New Roman" pitchFamily="18" charset="0"/>
              </a:rPr>
              <a:t>и</a:t>
            </a:r>
            <a:r>
              <a:rPr lang="ru-RU" sz="1600" b="1" dirty="0" smtClean="0">
                <a:solidFill>
                  <a:schemeClr val="tx1"/>
                </a:solidFill>
                <a:latin typeface="Times New Roman" pitchFamily="18" charset="0"/>
                <a:cs typeface="Times New Roman" pitchFamily="18" charset="0"/>
              </a:rPr>
              <a:t> косвенные</a:t>
            </a:r>
            <a:r>
              <a:rPr lang="ru-RU" sz="1600" dirty="0" smtClean="0">
                <a:solidFill>
                  <a:schemeClr val="tx1"/>
                </a:solidFill>
                <a:latin typeface="Times New Roman" pitchFamily="18" charset="0"/>
                <a:cs typeface="Times New Roman" pitchFamily="18" charset="0"/>
              </a:rPr>
              <a:t>.</a:t>
            </a:r>
          </a:p>
          <a:p>
            <a:pPr indent="457200" algn="just">
              <a:lnSpc>
                <a:spcPct val="150000"/>
              </a:lnSpc>
              <a:spcBef>
                <a:spcPts val="0"/>
              </a:spcBef>
            </a:pPr>
            <a:r>
              <a:rPr lang="ru-RU" sz="1600" dirty="0" smtClean="0">
                <a:solidFill>
                  <a:schemeClr val="tx1"/>
                </a:solidFill>
                <a:latin typeface="Times New Roman" pitchFamily="18" charset="0"/>
                <a:cs typeface="Times New Roman" pitchFamily="18" charset="0"/>
              </a:rPr>
              <a:t>2. </a:t>
            </a:r>
            <a:r>
              <a:rPr lang="ru-RU" sz="1600" b="1" dirty="0" smtClean="0">
                <a:solidFill>
                  <a:schemeClr val="tx1"/>
                </a:solidFill>
                <a:latin typeface="Times New Roman" pitchFamily="18" charset="0"/>
                <a:cs typeface="Times New Roman" pitchFamily="18" charset="0"/>
              </a:rPr>
              <a:t>Прямое измерение </a:t>
            </a:r>
            <a:r>
              <a:rPr lang="ru-RU" sz="1600" dirty="0" smtClean="0">
                <a:solidFill>
                  <a:schemeClr val="tx1"/>
                </a:solidFill>
                <a:latin typeface="Times New Roman" pitchFamily="18" charset="0"/>
                <a:cs typeface="Times New Roman" pitchFamily="18" charset="0"/>
              </a:rPr>
              <a:t>– измерение, при котором искомое значение величины получают непосредственно от средства измерений. </a:t>
            </a:r>
          </a:p>
          <a:p>
            <a:pPr indent="457200" algn="just">
              <a:lnSpc>
                <a:spcPct val="150000"/>
              </a:lnSpc>
              <a:spcBef>
                <a:spcPts val="0"/>
              </a:spcBef>
            </a:pPr>
            <a:r>
              <a:rPr lang="ru-RU" sz="1600" dirty="0" smtClean="0">
                <a:solidFill>
                  <a:schemeClr val="tx1"/>
                </a:solidFill>
                <a:latin typeface="Times New Roman" pitchFamily="18" charset="0"/>
                <a:cs typeface="Times New Roman" pitchFamily="18" charset="0"/>
              </a:rPr>
              <a:t>Термин «прямое измерение» возник как противоположный термину «косвенное измерение». Строго говоря, измерение всегда прямое и рассматривается как сравнение величины с ее единицей или шкалой. В этом случае лучше применять термин прямой метод измерений.</a:t>
            </a:r>
          </a:p>
          <a:p>
            <a:pPr indent="457200" algn="just">
              <a:lnSpc>
                <a:spcPct val="150000"/>
              </a:lnSpc>
              <a:spcBef>
                <a:spcPts val="0"/>
              </a:spcBef>
            </a:pPr>
            <a:r>
              <a:rPr lang="ru-RU" sz="1600" dirty="0" smtClean="0">
                <a:solidFill>
                  <a:schemeClr val="tx1"/>
                </a:solidFill>
                <a:latin typeface="Times New Roman" pitchFamily="18" charset="0"/>
                <a:cs typeface="Times New Roman" pitchFamily="18" charset="0"/>
              </a:rPr>
              <a:t>3. </a:t>
            </a:r>
            <a:r>
              <a:rPr lang="ru-RU" sz="1600" b="1" dirty="0" smtClean="0">
                <a:solidFill>
                  <a:schemeClr val="tx1"/>
                </a:solidFill>
                <a:latin typeface="Times New Roman" pitchFamily="18" charset="0"/>
                <a:cs typeface="Times New Roman" pitchFamily="18" charset="0"/>
              </a:rPr>
              <a:t>Косвенное измерение </a:t>
            </a:r>
            <a:r>
              <a:rPr lang="ru-RU" sz="1600" dirty="0" smtClean="0">
                <a:solidFill>
                  <a:schemeClr val="tx1"/>
                </a:solidFill>
                <a:latin typeface="Times New Roman" pitchFamily="18" charset="0"/>
                <a:cs typeface="Times New Roman" pitchFamily="18" charset="0"/>
              </a:rPr>
              <a:t>– измерение, при котором искомое значение величины определяют на основании результатов прямых измерений других величин, функционально связанных с искомой величиной. Разновидность косвенных измерений – совокупные и совместные измерения.</a:t>
            </a:r>
          </a:p>
          <a:p>
            <a:pPr indent="457200" algn="just">
              <a:spcBef>
                <a:spcPts val="0"/>
              </a:spcBef>
              <a:spcAft>
                <a:spcPts val="600"/>
              </a:spcAft>
            </a:pPr>
            <a:endParaRPr lang="ru-RU" sz="1600" dirty="0" smtClean="0">
              <a:solidFill>
                <a:schemeClr val="tx1"/>
              </a:solidFill>
              <a:latin typeface="Times New Roman" pitchFamily="18" charset="0"/>
              <a:cs typeface="Times New Roman" pitchFamily="18" charset="0"/>
            </a:endParaRPr>
          </a:p>
          <a:p>
            <a:pPr indent="457200" algn="just">
              <a:spcBef>
                <a:spcPts val="0"/>
              </a:spcBef>
              <a:spcAft>
                <a:spcPts val="600"/>
              </a:spcAft>
            </a:pPr>
            <a:endParaRPr lang="ru-RU" sz="1600" dirty="0" smtClean="0">
              <a:solidFill>
                <a:schemeClr val="tx1"/>
              </a:solidFill>
              <a:latin typeface="Times New Roman" pitchFamily="18" charset="0"/>
              <a:cs typeface="Times New Roman" pitchFamily="18" charset="0"/>
            </a:endParaRPr>
          </a:p>
          <a:p>
            <a:pPr indent="457200" algn="just">
              <a:spcBef>
                <a:spcPts val="0"/>
              </a:spcBef>
              <a:spcAft>
                <a:spcPts val="600"/>
              </a:spcAft>
            </a:pPr>
            <a:endParaRPr lang="ru-RU" sz="1600" dirty="0" smtClean="0">
              <a:solidFill>
                <a:schemeClr val="tx1"/>
              </a:solidFill>
              <a:latin typeface="Times New Roman" pitchFamily="18" charset="0"/>
              <a:cs typeface="Times New Roman" pitchFamily="18" charset="0"/>
            </a:endParaRPr>
          </a:p>
        </p:txBody>
      </p:sp>
      <p:sp>
        <p:nvSpPr>
          <p:cNvPr id="8" name="TextBox 7"/>
          <p:cNvSpPr txBox="1"/>
          <p:nvPr/>
        </p:nvSpPr>
        <p:spPr>
          <a:xfrm>
            <a:off x="8606246" y="4759263"/>
            <a:ext cx="537754" cy="369332"/>
          </a:xfrm>
          <a:prstGeom prst="rect">
            <a:avLst/>
          </a:prstGeom>
          <a:noFill/>
        </p:spPr>
        <p:txBody>
          <a:bodyPr wrap="square" rtlCol="0">
            <a:spAutoFit/>
          </a:bodyPr>
          <a:lstStyle/>
          <a:p>
            <a:r>
              <a:rPr lang="ru-RU" dirty="0" smtClean="0"/>
              <a:t>46</a:t>
            </a:r>
            <a:endParaRPr lang="ru-RU"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8587394" y="4774168"/>
            <a:ext cx="537754" cy="369332"/>
          </a:xfrm>
          <a:prstGeom prst="rect">
            <a:avLst/>
          </a:prstGeom>
          <a:noFill/>
        </p:spPr>
        <p:txBody>
          <a:bodyPr wrap="square" rtlCol="0">
            <a:spAutoFit/>
          </a:bodyPr>
          <a:lstStyle/>
          <a:p>
            <a:r>
              <a:rPr lang="en-US" dirty="0" smtClean="0"/>
              <a:t>4</a:t>
            </a:r>
            <a:endParaRPr lang="ru-RU" dirty="0"/>
          </a:p>
        </p:txBody>
      </p:sp>
      <p:sp>
        <p:nvSpPr>
          <p:cNvPr id="2" name="Скругленный прямоугольник 1"/>
          <p:cNvSpPr/>
          <p:nvPr/>
        </p:nvSpPr>
        <p:spPr>
          <a:xfrm>
            <a:off x="2126510" y="1155405"/>
            <a:ext cx="4862624" cy="588335"/>
          </a:xfrm>
          <a:prstGeom prst="roundRect">
            <a:avLst/>
          </a:prstGeom>
          <a:gradFill>
            <a:gsLst>
              <a:gs pos="0">
                <a:schemeClr val="bg1"/>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ru-RU" dirty="0">
                <a:solidFill>
                  <a:schemeClr val="accent1"/>
                </a:solidFill>
                <a:latin typeface="Times New Roman" pitchFamily="18" charset="0"/>
                <a:cs typeface="Times New Roman" pitchFamily="18" charset="0"/>
              </a:rPr>
              <a:t>Обработка полученных в измерении данных</a:t>
            </a:r>
          </a:p>
        </p:txBody>
      </p:sp>
      <p:cxnSp>
        <p:nvCxnSpPr>
          <p:cNvPr id="4" name="Прямая со стрелкой 3"/>
          <p:cNvCxnSpPr>
            <a:endCxn id="7" idx="0"/>
          </p:cNvCxnSpPr>
          <p:nvPr/>
        </p:nvCxnSpPr>
        <p:spPr>
          <a:xfrm>
            <a:off x="2247012" y="1743740"/>
            <a:ext cx="0" cy="5883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Прямая со стрелкой 5"/>
          <p:cNvCxnSpPr>
            <a:endCxn id="13" idx="0"/>
          </p:cNvCxnSpPr>
          <p:nvPr/>
        </p:nvCxnSpPr>
        <p:spPr>
          <a:xfrm>
            <a:off x="6886349" y="1743740"/>
            <a:ext cx="0" cy="5883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Скругленный прямоугольник 6"/>
          <p:cNvSpPr/>
          <p:nvPr/>
        </p:nvSpPr>
        <p:spPr>
          <a:xfrm>
            <a:off x="567067" y="2332075"/>
            <a:ext cx="3359889" cy="1842976"/>
          </a:xfrm>
          <a:prstGeom prst="roundRect">
            <a:avLst/>
          </a:prstGeom>
          <a:gradFill>
            <a:gsLst>
              <a:gs pos="0">
                <a:schemeClr val="bg1"/>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ru-RU" dirty="0">
                <a:solidFill>
                  <a:schemeClr val="accent1"/>
                </a:solidFill>
                <a:latin typeface="Times New Roman" pitchFamily="18" charset="0"/>
                <a:cs typeface="Times New Roman" pitchFamily="18" charset="0"/>
              </a:rPr>
              <a:t>данные содержат только случайные погрешности </a:t>
            </a:r>
            <a:r>
              <a:rPr lang="ru-RU" dirty="0" smtClean="0">
                <a:solidFill>
                  <a:schemeClr val="accent1"/>
                </a:solidFill>
                <a:latin typeface="Times New Roman" pitchFamily="18" charset="0"/>
                <a:cs typeface="Times New Roman" pitchFamily="18" charset="0"/>
              </a:rPr>
              <a:t>→ </a:t>
            </a:r>
            <a:r>
              <a:rPr lang="ru-RU" dirty="0">
                <a:solidFill>
                  <a:schemeClr val="accent1"/>
                </a:solidFill>
                <a:latin typeface="Times New Roman" pitchFamily="18" charset="0"/>
                <a:cs typeface="Times New Roman" pitchFamily="18" charset="0"/>
              </a:rPr>
              <a:t>теория вероятностей и математическая статистика </a:t>
            </a:r>
          </a:p>
        </p:txBody>
      </p:sp>
      <p:sp>
        <p:nvSpPr>
          <p:cNvPr id="13" name="Скругленный прямоугольник 12"/>
          <p:cNvSpPr/>
          <p:nvPr/>
        </p:nvSpPr>
        <p:spPr>
          <a:xfrm>
            <a:off x="5206404" y="2332075"/>
            <a:ext cx="3359889" cy="1842976"/>
          </a:xfrm>
          <a:prstGeom prst="roundRect">
            <a:avLst/>
          </a:prstGeom>
          <a:gradFill>
            <a:gsLst>
              <a:gs pos="0">
                <a:schemeClr val="bg1"/>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ru-RU" dirty="0">
                <a:solidFill>
                  <a:schemeClr val="accent1"/>
                </a:solidFill>
                <a:latin typeface="Times New Roman" pitchFamily="18" charset="0"/>
                <a:cs typeface="Times New Roman" pitchFamily="18" charset="0"/>
              </a:rPr>
              <a:t>данные содержат только </a:t>
            </a:r>
            <a:r>
              <a:rPr lang="ru-RU" dirty="0" smtClean="0">
                <a:solidFill>
                  <a:schemeClr val="accent1"/>
                </a:solidFill>
                <a:latin typeface="Times New Roman" pitchFamily="18" charset="0"/>
                <a:cs typeface="Times New Roman" pitchFamily="18" charset="0"/>
              </a:rPr>
              <a:t>систематические </a:t>
            </a:r>
            <a:r>
              <a:rPr lang="ru-RU" dirty="0">
                <a:solidFill>
                  <a:schemeClr val="accent1"/>
                </a:solidFill>
                <a:latin typeface="Times New Roman" pitchFamily="18" charset="0"/>
                <a:cs typeface="Times New Roman" pitchFamily="18" charset="0"/>
              </a:rPr>
              <a:t>погрешности </a:t>
            </a:r>
            <a:r>
              <a:rPr lang="ru-RU" dirty="0" smtClean="0">
                <a:solidFill>
                  <a:schemeClr val="accent1"/>
                </a:solidFill>
                <a:latin typeface="Times New Roman" pitchFamily="18" charset="0"/>
                <a:cs typeface="Times New Roman" pitchFamily="18" charset="0"/>
              </a:rPr>
              <a:t>→ </a:t>
            </a:r>
            <a:r>
              <a:rPr lang="ru-RU" dirty="0">
                <a:solidFill>
                  <a:schemeClr val="accent1"/>
                </a:solidFill>
                <a:latin typeface="Times New Roman" pitchFamily="18" charset="0"/>
                <a:cs typeface="Times New Roman" pitchFamily="18" charset="0"/>
              </a:rPr>
              <a:t>основные нормы метрологии, принятые для характеристики средств измерений</a:t>
            </a:r>
          </a:p>
        </p:txBody>
      </p:sp>
    </p:spTree>
    <p:extLst>
      <p:ext uri="{BB962C8B-B14F-4D97-AF65-F5344CB8AC3E}">
        <p14:creationId xmlns:p14="http://schemas.microsoft.com/office/powerpoint/2010/main" val="233437371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Текст 4"/>
          <p:cNvSpPr>
            <a:spLocks noGrp="1"/>
          </p:cNvSpPr>
          <p:nvPr>
            <p:ph type="body" sz="quarter" idx="10"/>
          </p:nvPr>
        </p:nvSpPr>
        <p:spPr>
          <a:xfrm>
            <a:off x="226423" y="941711"/>
            <a:ext cx="8648700" cy="3467100"/>
          </a:xfrm>
          <a:solidFill>
            <a:schemeClr val="bg1"/>
          </a:solidFill>
        </p:spPr>
        <p:txBody>
          <a:bodyPr>
            <a:normAutofit/>
          </a:bodyPr>
          <a:lstStyle/>
          <a:p>
            <a:pPr indent="457200" algn="just">
              <a:spcBef>
                <a:spcPts val="0"/>
              </a:spcBef>
              <a:spcAft>
                <a:spcPts val="600"/>
              </a:spcAft>
            </a:pPr>
            <a:r>
              <a:rPr lang="ru-RU" sz="1600" b="1" dirty="0" smtClean="0">
                <a:solidFill>
                  <a:srgbClr val="00B050"/>
                </a:solidFill>
                <a:latin typeface="Times New Roman" pitchFamily="18" charset="0"/>
                <a:cs typeface="Times New Roman" pitchFamily="18" charset="0"/>
              </a:rPr>
              <a:t>Выводы</a:t>
            </a:r>
          </a:p>
          <a:p>
            <a:pPr indent="457200" algn="just">
              <a:lnSpc>
                <a:spcPct val="150000"/>
              </a:lnSpc>
              <a:spcBef>
                <a:spcPts val="0"/>
              </a:spcBef>
            </a:pPr>
            <a:r>
              <a:rPr lang="ru-RU" sz="1600" dirty="0" smtClean="0">
                <a:solidFill>
                  <a:schemeClr val="tx1"/>
                </a:solidFill>
                <a:latin typeface="Times New Roman" pitchFamily="18" charset="0"/>
                <a:cs typeface="Times New Roman" pitchFamily="18" charset="0"/>
              </a:rPr>
              <a:t>4. Корреляционный анализ – один из широко распространенных методов оценки статистических связей. Он отвечает на вопросы: влияет ли данная входная величина на выходную и какова степень (теснота) связи между величинами?</a:t>
            </a:r>
          </a:p>
          <a:p>
            <a:pPr indent="457200" algn="just">
              <a:lnSpc>
                <a:spcPct val="150000"/>
              </a:lnSpc>
              <a:spcBef>
                <a:spcPts val="0"/>
              </a:spcBef>
            </a:pPr>
            <a:r>
              <a:rPr lang="ru-RU" sz="1600" dirty="0" smtClean="0">
                <a:solidFill>
                  <a:schemeClr val="tx1"/>
                </a:solidFill>
                <a:latin typeface="Times New Roman" pitchFamily="18" charset="0"/>
                <a:cs typeface="Times New Roman" pitchFamily="18" charset="0"/>
              </a:rPr>
              <a:t>5. Регрессионный анализ устанавливает аналитическую зависимость между выходной и входными величинами по данным экспериментальных исследований.</a:t>
            </a:r>
          </a:p>
          <a:p>
            <a:pPr indent="457200" algn="just">
              <a:lnSpc>
                <a:spcPct val="150000"/>
              </a:lnSpc>
              <a:spcBef>
                <a:spcPts val="0"/>
              </a:spcBef>
            </a:pPr>
            <a:r>
              <a:rPr lang="ru-RU" sz="1600" dirty="0" smtClean="0">
                <a:solidFill>
                  <a:schemeClr val="tx1"/>
                </a:solidFill>
                <a:latin typeface="Times New Roman" pitchFamily="18" charset="0"/>
                <a:cs typeface="Times New Roman" pitchFamily="18" charset="0"/>
              </a:rPr>
              <a:t>6. В регрессионном анализе в отличие от корреляционного, только выходные величины являются случайными. Входные должны быть неслучайными и </a:t>
            </a:r>
            <a:r>
              <a:rPr lang="ru-RU" sz="1600" dirty="0" err="1" smtClean="0">
                <a:solidFill>
                  <a:schemeClr val="tx1"/>
                </a:solidFill>
                <a:latin typeface="Times New Roman" pitchFamily="18" charset="0"/>
                <a:cs typeface="Times New Roman" pitchFamily="18" charset="0"/>
              </a:rPr>
              <a:t>некоррелировать</a:t>
            </a:r>
            <a:r>
              <a:rPr lang="ru-RU" sz="1600" dirty="0" smtClean="0">
                <a:solidFill>
                  <a:schemeClr val="tx1"/>
                </a:solidFill>
                <a:latin typeface="Times New Roman" pitchFamily="18" charset="0"/>
                <a:cs typeface="Times New Roman" pitchFamily="18" charset="0"/>
              </a:rPr>
              <a:t> между собой.</a:t>
            </a:r>
          </a:p>
          <a:p>
            <a:pPr indent="457200" algn="just">
              <a:spcBef>
                <a:spcPts val="0"/>
              </a:spcBef>
              <a:spcAft>
                <a:spcPts val="600"/>
              </a:spcAft>
            </a:pPr>
            <a:endParaRPr lang="ru-RU" sz="1600" dirty="0" smtClean="0">
              <a:solidFill>
                <a:schemeClr val="tx1"/>
              </a:solidFill>
              <a:latin typeface="Times New Roman" pitchFamily="18" charset="0"/>
              <a:cs typeface="Times New Roman" pitchFamily="18" charset="0"/>
            </a:endParaRPr>
          </a:p>
          <a:p>
            <a:pPr indent="457200" algn="just">
              <a:spcBef>
                <a:spcPts val="0"/>
              </a:spcBef>
              <a:spcAft>
                <a:spcPts val="600"/>
              </a:spcAft>
            </a:pPr>
            <a:endParaRPr lang="ru-RU" sz="1600" dirty="0" smtClean="0">
              <a:solidFill>
                <a:schemeClr val="tx1"/>
              </a:solidFill>
              <a:latin typeface="Times New Roman" pitchFamily="18" charset="0"/>
              <a:cs typeface="Times New Roman" pitchFamily="18" charset="0"/>
            </a:endParaRPr>
          </a:p>
          <a:p>
            <a:pPr indent="457200" algn="just">
              <a:spcBef>
                <a:spcPts val="0"/>
              </a:spcBef>
              <a:spcAft>
                <a:spcPts val="600"/>
              </a:spcAft>
            </a:pPr>
            <a:endParaRPr lang="ru-RU" sz="1600" dirty="0" smtClean="0">
              <a:solidFill>
                <a:schemeClr val="tx1"/>
              </a:solidFill>
              <a:latin typeface="Times New Roman" pitchFamily="18" charset="0"/>
              <a:cs typeface="Times New Roman" pitchFamily="18" charset="0"/>
            </a:endParaRPr>
          </a:p>
        </p:txBody>
      </p:sp>
      <p:sp>
        <p:nvSpPr>
          <p:cNvPr id="8" name="TextBox 7"/>
          <p:cNvSpPr txBox="1"/>
          <p:nvPr/>
        </p:nvSpPr>
        <p:spPr>
          <a:xfrm>
            <a:off x="8606246" y="4759263"/>
            <a:ext cx="537754" cy="369332"/>
          </a:xfrm>
          <a:prstGeom prst="rect">
            <a:avLst/>
          </a:prstGeom>
          <a:noFill/>
        </p:spPr>
        <p:txBody>
          <a:bodyPr wrap="square" rtlCol="0">
            <a:spAutoFit/>
          </a:bodyPr>
          <a:lstStyle/>
          <a:p>
            <a:r>
              <a:rPr lang="ru-RU" dirty="0" smtClean="0"/>
              <a:t>47</a:t>
            </a:r>
            <a:endParaRPr lang="ru-RU"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Прямоугольник 4"/>
          <p:cNvSpPr/>
          <p:nvPr/>
        </p:nvSpPr>
        <p:spPr>
          <a:xfrm>
            <a:off x="432486" y="679622"/>
            <a:ext cx="8414951" cy="3416320"/>
          </a:xfrm>
          <a:prstGeom prst="rect">
            <a:avLst/>
          </a:prstGeom>
        </p:spPr>
        <p:txBody>
          <a:bodyPr wrap="square">
            <a:spAutoFit/>
          </a:bodyPr>
          <a:lstStyle/>
          <a:p>
            <a:r>
              <a:rPr lang="ru-RU" dirty="0" smtClean="0"/>
              <a:t>Основное уравнение измерений. Методы измерений: прямого сравнения, дифференциальный, нулевой, замещения, совпадений. Понятия прямых, косвенных и совместных измерений. Однократные и многократные измерения. </a:t>
            </a:r>
          </a:p>
          <a:p>
            <a:r>
              <a:rPr lang="en-US" dirty="0" smtClean="0"/>
              <a:t>https://metrcons.ru/info/articles/izmereniya-i-ikh-pogreshnosti/vidy-izmereniy/#:~:text=%D0%9F%D0%BE%20%D1%81%D0%BF%D0%BE%D1%81%D0%BE%D0%B1%D1%83%20%D0%BF%D0%BE%D0%BB%D1%83%D1%87%D0%B5%D0%BD%D0%B8%D1%8F%20%D1%87%D0%B8%D1%81%D0%BB%D0%BE%D0%B2%D0%BE%D0%B3%D0%BE%20%D0%B7%D0%BD%D0%B0%D1%87%D0%B5%D0%BD%D0%B8%D1%8F,%D0%BD%D0%B0%D1%85%D0%BE%D0%B4%D1%8F%D1%82%20%D0%BD%D0%B5%D0%BF%D0%BE%D1%81%D1%80%D0%B5%D0%B4%D1%81%D1%82%D0%B2%D0%B5%D0%BD%D0%BD%D0%BE%20%D0%B8%D0%B7%20%D0%BE%D0%BF%D1%8B%D1%82%D0%BD%D1%8B%D1%85%20%D0%B4%D0%B0%D0%BD%D0%BD%D1%8B%D1%85.</a:t>
            </a:r>
            <a:endParaRPr lang="ru-RU"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Благодарю за внимание!</a:t>
            </a:r>
            <a:endParaRPr lang="ru-RU" dirty="0"/>
          </a:p>
        </p:txBody>
      </p:sp>
      <p:sp>
        <p:nvSpPr>
          <p:cNvPr id="3" name="Текст 2"/>
          <p:cNvSpPr>
            <a:spLocks noGrp="1"/>
          </p:cNvSpPr>
          <p:nvPr>
            <p:ph type="body" sz="quarter" idx="10"/>
          </p:nvPr>
        </p:nvSpPr>
        <p:spPr/>
        <p:txBody>
          <a:bodyPr/>
          <a:lstStyle/>
          <a:p>
            <a:r>
              <a:rPr lang="ru-RU" dirty="0" smtClean="0"/>
              <a:t>Рассадина Анна Александровна</a:t>
            </a:r>
          </a:p>
          <a:p>
            <a:r>
              <a:rPr lang="en-US" dirty="0" smtClean="0"/>
              <a:t>a.a.rassadina@gmail.com</a:t>
            </a:r>
            <a:endParaRPr lang="ru-RU"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700037"/>
            <a:ext cx="8229600" cy="620483"/>
          </a:xfrm>
        </p:spPr>
        <p:txBody>
          <a:bodyPr/>
          <a:lstStyle/>
          <a:p>
            <a:r>
              <a:rPr lang="ru-RU" dirty="0" smtClean="0"/>
              <a:t>Спасибо за внимание</a:t>
            </a:r>
            <a:r>
              <a:rPr lang="en-US" dirty="0" smtClean="0"/>
              <a:t>!</a:t>
            </a:r>
            <a:endParaRPr lang="en-US" dirty="0"/>
          </a:p>
        </p:txBody>
      </p:sp>
      <p:sp>
        <p:nvSpPr>
          <p:cNvPr id="3" name="Text Placeholder 2"/>
          <p:cNvSpPr>
            <a:spLocks noGrp="1"/>
          </p:cNvSpPr>
          <p:nvPr>
            <p:ph type="body" sz="quarter" idx="10"/>
          </p:nvPr>
        </p:nvSpPr>
        <p:spPr>
          <a:xfrm>
            <a:off x="457200" y="2490643"/>
            <a:ext cx="8229600" cy="594122"/>
          </a:xfrm>
        </p:spPr>
        <p:txBody>
          <a:bodyPr/>
          <a:lstStyle/>
          <a:p>
            <a:r>
              <a:rPr lang="en-US" dirty="0" smtClean="0"/>
              <a:t>www.</a:t>
            </a:r>
            <a:r>
              <a:rPr lang="pl-PL" dirty="0" smtClean="0"/>
              <a:t>ifmo.ru</a:t>
            </a:r>
            <a:endParaRPr lang="pl-PL" dirty="0"/>
          </a:p>
        </p:txBody>
      </p:sp>
    </p:spTree>
    <p:extLst>
      <p:ext uri="{BB962C8B-B14F-4D97-AF65-F5344CB8AC3E}">
        <p14:creationId xmlns:p14="http://schemas.microsoft.com/office/powerpoint/2010/main" val="1864942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8828" y="1104457"/>
            <a:ext cx="3592476" cy="3592476"/>
          </a:xfrm>
          <a:prstGeom prst="rect">
            <a:avLst/>
          </a:prstGeom>
        </p:spPr>
      </p:pic>
      <p:sp>
        <p:nvSpPr>
          <p:cNvPr id="6" name="Заголовок 1"/>
          <p:cNvSpPr>
            <a:spLocks noGrp="1"/>
          </p:cNvSpPr>
          <p:nvPr>
            <p:ph type="title"/>
          </p:nvPr>
        </p:nvSpPr>
        <p:spPr>
          <a:xfrm>
            <a:off x="587484" y="1796096"/>
            <a:ext cx="4034135" cy="1514173"/>
          </a:xfrm>
        </p:spPr>
        <p:txBody>
          <a:bodyPr>
            <a:normAutofit/>
          </a:bodyPr>
          <a:lstStyle/>
          <a:p>
            <a:r>
              <a:rPr lang="ru-RU" sz="1800" dirty="0" smtClean="0">
                <a:latin typeface="Times New Roman" pitchFamily="18" charset="0"/>
                <a:cs typeface="Times New Roman" pitchFamily="18" charset="0"/>
              </a:rPr>
              <a:t>Давайте вспомним алгоритм обработки результатов прямых измерений</a:t>
            </a:r>
            <a:r>
              <a:rPr lang="ru-RU" dirty="0" smtClean="0">
                <a:latin typeface="Times New Roman" pitchFamily="18" charset="0"/>
                <a:cs typeface="Times New Roman" pitchFamily="18" charset="0"/>
              </a:rPr>
              <a:t/>
            </a:r>
            <a:br>
              <a:rPr lang="ru-RU" dirty="0" smtClean="0">
                <a:latin typeface="Times New Roman" pitchFamily="18" charset="0"/>
                <a:cs typeface="Times New Roman" pitchFamily="18" charset="0"/>
              </a:rPr>
            </a:br>
            <a:endParaRPr lang="ru-RU" dirty="0">
              <a:latin typeface="Times New Roman" pitchFamily="18" charset="0"/>
              <a:cs typeface="Times New Roman" pitchFamily="18" charset="0"/>
            </a:endParaRPr>
          </a:p>
        </p:txBody>
      </p:sp>
      <p:sp>
        <p:nvSpPr>
          <p:cNvPr id="7" name="TextBox 6"/>
          <p:cNvSpPr txBox="1"/>
          <p:nvPr/>
        </p:nvSpPr>
        <p:spPr>
          <a:xfrm>
            <a:off x="8612086" y="4774168"/>
            <a:ext cx="537754" cy="369332"/>
          </a:xfrm>
          <a:prstGeom prst="rect">
            <a:avLst/>
          </a:prstGeom>
          <a:noFill/>
        </p:spPr>
        <p:txBody>
          <a:bodyPr wrap="square" rtlCol="0">
            <a:spAutoFit/>
          </a:bodyPr>
          <a:lstStyle/>
          <a:p>
            <a:r>
              <a:rPr lang="en-US" dirty="0" smtClean="0"/>
              <a:t>5</a:t>
            </a:r>
            <a:endParaRPr lang="ru-RU" dirty="0"/>
          </a:p>
        </p:txBody>
      </p:sp>
    </p:spTree>
    <p:extLst>
      <p:ext uri="{BB962C8B-B14F-4D97-AF65-F5344CB8AC3E}">
        <p14:creationId xmlns:p14="http://schemas.microsoft.com/office/powerpoint/2010/main" val="13658626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8587394" y="4774168"/>
            <a:ext cx="537754" cy="369332"/>
          </a:xfrm>
          <a:prstGeom prst="rect">
            <a:avLst/>
          </a:prstGeom>
          <a:noFill/>
        </p:spPr>
        <p:txBody>
          <a:bodyPr wrap="square" rtlCol="0">
            <a:spAutoFit/>
          </a:bodyPr>
          <a:lstStyle/>
          <a:p>
            <a:r>
              <a:rPr lang="ru-RU" dirty="0" smtClean="0"/>
              <a:t>2</a:t>
            </a:r>
            <a:endParaRPr lang="ru-RU" dirty="0"/>
          </a:p>
        </p:txBody>
      </p:sp>
      <p:sp>
        <p:nvSpPr>
          <p:cNvPr id="10" name="Заголовок 1"/>
          <p:cNvSpPr>
            <a:spLocks noGrp="1"/>
          </p:cNvSpPr>
          <p:nvPr>
            <p:ph type="title"/>
          </p:nvPr>
        </p:nvSpPr>
        <p:spPr>
          <a:xfrm>
            <a:off x="764693" y="796636"/>
            <a:ext cx="5965438" cy="591177"/>
          </a:xfrm>
        </p:spPr>
        <p:txBody>
          <a:bodyPr>
            <a:normAutofit fontScale="90000"/>
          </a:bodyPr>
          <a:lstStyle/>
          <a:p>
            <a:r>
              <a:rPr lang="ru-RU" sz="1800" b="1" dirty="0" smtClean="0">
                <a:latin typeface="Times New Roman" pitchFamily="18" charset="0"/>
                <a:cs typeface="Times New Roman" pitchFamily="18" charset="0"/>
              </a:rPr>
              <a:t>Порядок обработки результатов прямых измерений</a:t>
            </a:r>
            <a:r>
              <a:rPr lang="ru-RU" dirty="0" smtClean="0">
                <a:latin typeface="Times New Roman" pitchFamily="18" charset="0"/>
                <a:cs typeface="Times New Roman" pitchFamily="18" charset="0"/>
              </a:rPr>
              <a:t/>
            </a:r>
            <a:br>
              <a:rPr lang="ru-RU" dirty="0" smtClean="0">
                <a:latin typeface="Times New Roman" pitchFamily="18" charset="0"/>
                <a:cs typeface="Times New Roman" pitchFamily="18" charset="0"/>
              </a:rPr>
            </a:br>
            <a:endParaRPr lang="ru-RU" dirty="0">
              <a:latin typeface="Times New Roman" pitchFamily="18" charset="0"/>
              <a:cs typeface="Times New Roman" pitchFamily="18" charset="0"/>
            </a:endParaRPr>
          </a:p>
        </p:txBody>
      </p:sp>
      <p:sp>
        <p:nvSpPr>
          <p:cNvPr id="11" name="Текст 2"/>
          <p:cNvSpPr>
            <a:spLocks noGrp="1"/>
          </p:cNvSpPr>
          <p:nvPr>
            <p:ph type="body" sz="quarter" idx="10"/>
          </p:nvPr>
        </p:nvSpPr>
        <p:spPr>
          <a:xfrm>
            <a:off x="276910" y="1011677"/>
            <a:ext cx="8653669" cy="4042332"/>
          </a:xfrm>
          <a:solidFill>
            <a:schemeClr val="bg1"/>
          </a:solidFill>
        </p:spPr>
        <p:txBody>
          <a:bodyPr>
            <a:normAutofit fontScale="70000" lnSpcReduction="20000"/>
          </a:bodyPr>
          <a:lstStyle/>
          <a:p>
            <a:pPr marL="342900" indent="-342900">
              <a:lnSpc>
                <a:spcPct val="150000"/>
              </a:lnSpc>
              <a:spcBef>
                <a:spcPts val="600"/>
              </a:spcBef>
              <a:spcAft>
                <a:spcPts val="600"/>
              </a:spcAft>
              <a:buAutoNum type="arabicParenR"/>
            </a:pPr>
            <a:r>
              <a:rPr lang="ru-RU" dirty="0" smtClean="0">
                <a:latin typeface="Times New Roman" pitchFamily="18" charset="0"/>
                <a:cs typeface="Times New Roman" pitchFamily="18" charset="0"/>
              </a:rPr>
              <a:t>Исключить известные систематические погрешности.</a:t>
            </a:r>
          </a:p>
          <a:p>
            <a:pPr marL="342900" indent="-342900">
              <a:lnSpc>
                <a:spcPct val="150000"/>
              </a:lnSpc>
              <a:spcBef>
                <a:spcPts val="600"/>
              </a:spcBef>
              <a:spcAft>
                <a:spcPts val="600"/>
              </a:spcAft>
              <a:buAutoNum type="arabicParenR"/>
            </a:pPr>
            <a:r>
              <a:rPr lang="ru-RU" dirty="0" smtClean="0">
                <a:latin typeface="Times New Roman" pitchFamily="18" charset="0"/>
                <a:cs typeface="Times New Roman" pitchFamily="18" charset="0"/>
              </a:rPr>
              <a:t>Вычислить оценку измеряемой величины:</a:t>
            </a:r>
          </a:p>
          <a:p>
            <a:pPr marL="342900" indent="-342900">
              <a:lnSpc>
                <a:spcPct val="150000"/>
              </a:lnSpc>
              <a:spcBef>
                <a:spcPts val="600"/>
              </a:spcBef>
              <a:spcAft>
                <a:spcPts val="600"/>
              </a:spcAft>
              <a:buAutoNum type="arabicParenR"/>
            </a:pPr>
            <a:r>
              <a:rPr lang="ru-RU" dirty="0" smtClean="0">
                <a:latin typeface="Times New Roman" pitchFamily="18" charset="0"/>
                <a:cs typeface="Times New Roman" pitchFamily="18" charset="0"/>
              </a:rPr>
              <a:t>Вычислить среднее квадратическое отклонение результатов измерений:</a:t>
            </a:r>
          </a:p>
          <a:p>
            <a:pPr marL="342900" indent="-342900">
              <a:lnSpc>
                <a:spcPct val="150000"/>
              </a:lnSpc>
              <a:spcBef>
                <a:spcPts val="600"/>
              </a:spcBef>
              <a:spcAft>
                <a:spcPts val="600"/>
              </a:spcAft>
              <a:buAutoNum type="arabicParenR"/>
            </a:pPr>
            <a:r>
              <a:rPr lang="ru-RU" dirty="0" smtClean="0">
                <a:latin typeface="Times New Roman" pitchFamily="18" charset="0"/>
                <a:cs typeface="Times New Roman" pitchFamily="18" charset="0"/>
              </a:rPr>
              <a:t>Проверить на промахи:</a:t>
            </a:r>
          </a:p>
          <a:p>
            <a:pPr marL="342900" indent="-342900">
              <a:lnSpc>
                <a:spcPct val="150000"/>
              </a:lnSpc>
              <a:spcBef>
                <a:spcPts val="600"/>
              </a:spcBef>
              <a:spcAft>
                <a:spcPts val="600"/>
              </a:spcAft>
              <a:buAutoNum type="arabicParenR"/>
            </a:pPr>
            <a:r>
              <a:rPr lang="ru-RU" dirty="0" smtClean="0">
                <a:latin typeface="Times New Roman" pitchFamily="18" charset="0"/>
                <a:cs typeface="Times New Roman" pitchFamily="18" charset="0"/>
              </a:rPr>
              <a:t>Проверить гипотезу о принадлежности результатов измерений нормальному распределению.</a:t>
            </a:r>
          </a:p>
          <a:p>
            <a:pPr marL="342900" indent="-342900">
              <a:lnSpc>
                <a:spcPct val="150000"/>
              </a:lnSpc>
              <a:spcBef>
                <a:spcPts val="600"/>
              </a:spcBef>
              <a:spcAft>
                <a:spcPts val="600"/>
              </a:spcAft>
              <a:buAutoNum type="arabicParenR"/>
            </a:pPr>
            <a:r>
              <a:rPr lang="ru-RU" dirty="0" smtClean="0">
                <a:latin typeface="Times New Roman" pitchFamily="18" charset="0"/>
                <a:cs typeface="Times New Roman" pitchFamily="18" charset="0"/>
              </a:rPr>
              <a:t>Вычислить среднее квадратическое отклонение среднего арифметического: </a:t>
            </a:r>
          </a:p>
          <a:p>
            <a:pPr marL="342900" indent="-342900">
              <a:lnSpc>
                <a:spcPct val="150000"/>
              </a:lnSpc>
              <a:spcBef>
                <a:spcPts val="600"/>
              </a:spcBef>
              <a:spcAft>
                <a:spcPts val="600"/>
              </a:spcAft>
              <a:buAutoNum type="arabicParenR"/>
            </a:pPr>
            <a:r>
              <a:rPr lang="ru-RU" dirty="0" smtClean="0">
                <a:latin typeface="Times New Roman" pitchFamily="18" charset="0"/>
                <a:cs typeface="Times New Roman" pitchFamily="18" charset="0"/>
              </a:rPr>
              <a:t>Определить </a:t>
            </a:r>
            <a:r>
              <a:rPr lang="ru-RU" dirty="0">
                <a:latin typeface="Times New Roman" pitchFamily="18" charset="0"/>
                <a:cs typeface="Times New Roman" pitchFamily="18" charset="0"/>
              </a:rPr>
              <a:t>доверительную случайную погрешность </a:t>
            </a:r>
            <a:r>
              <a:rPr lang="ru-RU" dirty="0" smtClean="0">
                <a:latin typeface="Times New Roman" pitchFamily="18" charset="0"/>
                <a:cs typeface="Times New Roman" pitchFamily="18" charset="0"/>
              </a:rPr>
              <a:t>(        - коэффициент Стьюдента, </a:t>
            </a:r>
            <a:r>
              <a:rPr lang="ru-RU" i="1" dirty="0">
                <a:latin typeface="Times New Roman" pitchFamily="18" charset="0"/>
                <a:cs typeface="Times New Roman" pitchFamily="18" charset="0"/>
              </a:rPr>
              <a:t>Р </a:t>
            </a:r>
            <a:r>
              <a:rPr lang="ru-RU" i="1" dirty="0" smtClean="0">
                <a:latin typeface="Times New Roman" pitchFamily="18" charset="0"/>
                <a:cs typeface="Times New Roman" pitchFamily="18" charset="0"/>
              </a:rPr>
              <a:t> - </a:t>
            </a:r>
            <a:r>
              <a:rPr lang="ru-RU" dirty="0" smtClean="0">
                <a:latin typeface="Times New Roman" pitchFamily="18" charset="0"/>
                <a:cs typeface="Times New Roman" pitchFamily="18" charset="0"/>
              </a:rPr>
              <a:t>доверительная вероятность, </a:t>
            </a:r>
            <a:r>
              <a:rPr lang="en-US" i="1" dirty="0" smtClean="0">
                <a:latin typeface="Times New Roman" pitchFamily="18" charset="0"/>
                <a:cs typeface="Times New Roman" pitchFamily="18" charset="0"/>
              </a:rPr>
              <a:t>N</a:t>
            </a:r>
            <a:r>
              <a:rPr lang="ru-RU" i="1" dirty="0" smtClean="0">
                <a:latin typeface="Times New Roman" pitchFamily="18" charset="0"/>
                <a:cs typeface="Times New Roman" pitchFamily="18" charset="0"/>
              </a:rPr>
              <a:t> -</a:t>
            </a:r>
            <a:r>
              <a:rPr lang="ru-RU" dirty="0" smtClean="0">
                <a:latin typeface="Times New Roman" pitchFamily="18" charset="0"/>
                <a:cs typeface="Times New Roman" pitchFamily="18" charset="0"/>
              </a:rPr>
              <a:t> число наблюдений в выборке):</a:t>
            </a:r>
            <a:endParaRPr lang="en-US" dirty="0">
              <a:latin typeface="Times New Roman" pitchFamily="18" charset="0"/>
              <a:cs typeface="Times New Roman" pitchFamily="18" charset="0"/>
            </a:endParaRPr>
          </a:p>
          <a:p>
            <a:pPr marL="342900" indent="-342900">
              <a:lnSpc>
                <a:spcPct val="150000"/>
              </a:lnSpc>
              <a:spcBef>
                <a:spcPts val="600"/>
              </a:spcBef>
              <a:spcAft>
                <a:spcPts val="600"/>
              </a:spcAft>
              <a:buAutoNum type="arabicParenR"/>
            </a:pPr>
            <a:r>
              <a:rPr lang="ru-RU" dirty="0" smtClean="0">
                <a:latin typeface="Times New Roman" pitchFamily="18" charset="0"/>
                <a:cs typeface="Times New Roman" pitchFamily="18" charset="0"/>
              </a:rPr>
              <a:t>Вычислить доверительные границы неисключенной систематической погрешности оценки измеряемой величины    .</a:t>
            </a:r>
          </a:p>
          <a:p>
            <a:pPr marL="342900" indent="-342900">
              <a:lnSpc>
                <a:spcPct val="150000"/>
              </a:lnSpc>
              <a:spcBef>
                <a:spcPts val="600"/>
              </a:spcBef>
              <a:spcAft>
                <a:spcPts val="600"/>
              </a:spcAft>
              <a:buAutoNum type="arabicParenR"/>
            </a:pPr>
            <a:r>
              <a:rPr lang="ru-RU" dirty="0" smtClean="0">
                <a:latin typeface="Times New Roman" pitchFamily="18" charset="0"/>
                <a:cs typeface="Times New Roman" pitchFamily="18" charset="0"/>
              </a:rPr>
              <a:t> Вычислить доверительные границы погрешности оценки измеряемой величины:</a:t>
            </a:r>
          </a:p>
          <a:p>
            <a:pPr marL="342900" indent="-342900">
              <a:lnSpc>
                <a:spcPct val="150000"/>
              </a:lnSpc>
              <a:spcBef>
                <a:spcPts val="600"/>
              </a:spcBef>
              <a:spcAft>
                <a:spcPts val="600"/>
              </a:spcAft>
              <a:buAutoNum type="arabicParenR"/>
            </a:pPr>
            <a:r>
              <a:rPr lang="ru-RU" dirty="0" smtClean="0">
                <a:latin typeface="Times New Roman" pitchFamily="18" charset="0"/>
                <a:cs typeface="Times New Roman" pitchFamily="18" charset="0"/>
              </a:rPr>
              <a:t>Запись окончательного результата неокругленного:</a:t>
            </a:r>
            <a:endParaRPr lang="ru-RU" dirty="0">
              <a:latin typeface="Times New Roman" pitchFamily="18" charset="0"/>
              <a:cs typeface="Times New Roman" pitchFamily="18" charset="0"/>
            </a:endParaRPr>
          </a:p>
        </p:txBody>
      </p:sp>
      <p:pic>
        <p:nvPicPr>
          <p:cNvPr id="14"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603533" y="1387813"/>
            <a:ext cx="846605" cy="504856"/>
          </a:xfrm>
          <a:prstGeom prst="rect">
            <a:avLst/>
          </a:prstGeom>
          <a:noFill/>
        </p:spPr>
      </p:pic>
      <p:pic>
        <p:nvPicPr>
          <p:cNvPr id="15" name="Picture 4"/>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5473072" y="1718146"/>
            <a:ext cx="1712347" cy="580581"/>
          </a:xfrm>
          <a:prstGeom prst="rect">
            <a:avLst/>
          </a:prstGeom>
          <a:noFill/>
        </p:spPr>
      </p:pic>
      <p:pic>
        <p:nvPicPr>
          <p:cNvPr id="16" name="Picture 28"/>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5369150" y="2806310"/>
            <a:ext cx="635880" cy="453065"/>
          </a:xfrm>
          <a:prstGeom prst="rect">
            <a:avLst/>
          </a:prstGeom>
          <a:noFill/>
        </p:spPr>
      </p:pic>
      <p:pic>
        <p:nvPicPr>
          <p:cNvPr id="17" name="Picture 31"/>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3995235" y="3294743"/>
            <a:ext cx="213730" cy="199941"/>
          </a:xfrm>
          <a:prstGeom prst="rect">
            <a:avLst/>
          </a:prstGeom>
          <a:noFill/>
        </p:spPr>
      </p:pic>
      <p:pic>
        <p:nvPicPr>
          <p:cNvPr id="20" name="Picture 1"/>
          <p:cNvPicPr>
            <a:picLocks noChangeAspect="1" noChangeArrowheads="1"/>
          </p:cNvPicPr>
          <p:nvPr/>
        </p:nvPicPr>
        <p:blipFill>
          <a:blip r:embed="rId7"/>
          <a:srcRect/>
          <a:stretch>
            <a:fillRect/>
          </a:stretch>
        </p:blipFill>
        <p:spPr bwMode="auto">
          <a:xfrm>
            <a:off x="2233155" y="2121189"/>
            <a:ext cx="2216983" cy="498391"/>
          </a:xfrm>
          <a:prstGeom prst="rect">
            <a:avLst/>
          </a:prstGeom>
          <a:noFill/>
          <a:ln w="9525">
            <a:noFill/>
            <a:miter lim="800000"/>
            <a:headEnd/>
            <a:tailEnd/>
          </a:ln>
        </p:spPr>
      </p:pic>
      <p:graphicFrame>
        <p:nvGraphicFramePr>
          <p:cNvPr id="2" name="Объект 1"/>
          <p:cNvGraphicFramePr>
            <a:graphicFrameLocks noChangeAspect="1"/>
          </p:cNvGraphicFramePr>
          <p:nvPr>
            <p:extLst>
              <p:ext uri="{D42A27DB-BD31-4B8C-83A1-F6EECF244321}">
                <p14:modId xmlns:p14="http://schemas.microsoft.com/office/powerpoint/2010/main" val="3623407201"/>
              </p:ext>
            </p:extLst>
          </p:nvPr>
        </p:nvGraphicFramePr>
        <p:xfrm>
          <a:off x="2273028" y="3460005"/>
          <a:ext cx="846914" cy="287631"/>
        </p:xfrm>
        <a:graphic>
          <a:graphicData uri="http://schemas.openxmlformats.org/presentationml/2006/ole">
            <mc:AlternateContent xmlns:mc="http://schemas.openxmlformats.org/markup-compatibility/2006">
              <mc:Choice xmlns:v="urn:schemas-microsoft-com:vml" Requires="v">
                <p:oleObj spid="_x0000_s112004" name="Equation" r:id="rId8" imgW="672840" imgH="228600" progId="Equation.DSMT4">
                  <p:embed/>
                </p:oleObj>
              </mc:Choice>
              <mc:Fallback>
                <p:oleObj name="Equation" r:id="rId8" imgW="672840" imgH="228600" progId="Equation.DSMT4">
                  <p:embed/>
                  <p:pic>
                    <p:nvPicPr>
                      <p:cNvPr id="0" name=""/>
                      <p:cNvPicPr/>
                      <p:nvPr/>
                    </p:nvPicPr>
                    <p:blipFill>
                      <a:blip r:embed="rId9"/>
                      <a:stretch>
                        <a:fillRect/>
                      </a:stretch>
                    </p:blipFill>
                    <p:spPr>
                      <a:xfrm>
                        <a:off x="2273028" y="3460005"/>
                        <a:ext cx="846914" cy="287631"/>
                      </a:xfrm>
                      <a:prstGeom prst="rect">
                        <a:avLst/>
                      </a:prstGeom>
                    </p:spPr>
                  </p:pic>
                </p:oleObj>
              </mc:Fallback>
            </mc:AlternateContent>
          </a:graphicData>
        </a:graphic>
      </p:graphicFrame>
      <p:graphicFrame>
        <p:nvGraphicFramePr>
          <p:cNvPr id="3" name="Объект 2"/>
          <p:cNvGraphicFramePr>
            <a:graphicFrameLocks noChangeAspect="1"/>
          </p:cNvGraphicFramePr>
          <p:nvPr>
            <p:extLst>
              <p:ext uri="{D42A27DB-BD31-4B8C-83A1-F6EECF244321}">
                <p14:modId xmlns:p14="http://schemas.microsoft.com/office/powerpoint/2010/main" val="3503055427"/>
              </p:ext>
            </p:extLst>
          </p:nvPr>
        </p:nvGraphicFramePr>
        <p:xfrm>
          <a:off x="7541510" y="3877330"/>
          <a:ext cx="300310" cy="209107"/>
        </p:xfrm>
        <a:graphic>
          <a:graphicData uri="http://schemas.openxmlformats.org/presentationml/2006/ole">
            <mc:AlternateContent xmlns:mc="http://schemas.openxmlformats.org/markup-compatibility/2006">
              <mc:Choice xmlns:v="urn:schemas-microsoft-com:vml" Requires="v">
                <p:oleObj spid="_x0000_s112005" name="Equation" r:id="rId10" imgW="126720" imgH="177480" progId="Equation.DSMT4">
                  <p:embed/>
                </p:oleObj>
              </mc:Choice>
              <mc:Fallback>
                <p:oleObj name="Equation" r:id="rId10" imgW="126720" imgH="177480" progId="Equation.DSMT4">
                  <p:embed/>
                  <p:pic>
                    <p:nvPicPr>
                      <p:cNvPr id="0" name=""/>
                      <p:cNvPicPr/>
                      <p:nvPr/>
                    </p:nvPicPr>
                    <p:blipFill>
                      <a:blip r:embed="rId11"/>
                      <a:stretch>
                        <a:fillRect/>
                      </a:stretch>
                    </p:blipFill>
                    <p:spPr>
                      <a:xfrm>
                        <a:off x="7541510" y="3877330"/>
                        <a:ext cx="300310" cy="209107"/>
                      </a:xfrm>
                      <a:prstGeom prst="rect">
                        <a:avLst/>
                      </a:prstGeom>
                    </p:spPr>
                  </p:pic>
                </p:oleObj>
              </mc:Fallback>
            </mc:AlternateContent>
          </a:graphicData>
        </a:graphic>
      </p:graphicFrame>
      <p:graphicFrame>
        <p:nvGraphicFramePr>
          <p:cNvPr id="4" name="Объект 3"/>
          <p:cNvGraphicFramePr>
            <a:graphicFrameLocks noChangeAspect="1"/>
          </p:cNvGraphicFramePr>
          <p:nvPr>
            <p:extLst>
              <p:ext uri="{D42A27DB-BD31-4B8C-83A1-F6EECF244321}">
                <p14:modId xmlns:p14="http://schemas.microsoft.com/office/powerpoint/2010/main" val="3126414853"/>
              </p:ext>
            </p:extLst>
          </p:nvPr>
        </p:nvGraphicFramePr>
        <p:xfrm>
          <a:off x="5687090" y="4171018"/>
          <a:ext cx="1277279" cy="365530"/>
        </p:xfrm>
        <a:graphic>
          <a:graphicData uri="http://schemas.openxmlformats.org/presentationml/2006/ole">
            <mc:AlternateContent xmlns:mc="http://schemas.openxmlformats.org/markup-compatibility/2006">
              <mc:Choice xmlns:v="urn:schemas-microsoft-com:vml" Requires="v">
                <p:oleObj spid="_x0000_s112006" name="Equation" r:id="rId12" imgW="1155600" imgH="330120" progId="Equation.DSMT4">
                  <p:embed/>
                </p:oleObj>
              </mc:Choice>
              <mc:Fallback>
                <p:oleObj name="Equation" r:id="rId12" imgW="1155600" imgH="330120" progId="Equation.DSMT4">
                  <p:embed/>
                  <p:pic>
                    <p:nvPicPr>
                      <p:cNvPr id="0" name=""/>
                      <p:cNvPicPr/>
                      <p:nvPr/>
                    </p:nvPicPr>
                    <p:blipFill>
                      <a:blip r:embed="rId13"/>
                      <a:stretch>
                        <a:fillRect/>
                      </a:stretch>
                    </p:blipFill>
                    <p:spPr>
                      <a:xfrm>
                        <a:off x="5687090" y="4171018"/>
                        <a:ext cx="1277279" cy="365530"/>
                      </a:xfrm>
                      <a:prstGeom prst="rect">
                        <a:avLst/>
                      </a:prstGeom>
                    </p:spPr>
                  </p:pic>
                </p:oleObj>
              </mc:Fallback>
            </mc:AlternateContent>
          </a:graphicData>
        </a:graphic>
      </p:graphicFrame>
      <p:graphicFrame>
        <p:nvGraphicFramePr>
          <p:cNvPr id="5" name="Объект 4"/>
          <p:cNvGraphicFramePr>
            <a:graphicFrameLocks noChangeAspect="1"/>
          </p:cNvGraphicFramePr>
          <p:nvPr>
            <p:extLst>
              <p:ext uri="{D42A27DB-BD31-4B8C-83A1-F6EECF244321}">
                <p14:modId xmlns:p14="http://schemas.microsoft.com/office/powerpoint/2010/main" val="3924252680"/>
              </p:ext>
            </p:extLst>
          </p:nvPr>
        </p:nvGraphicFramePr>
        <p:xfrm>
          <a:off x="3868188" y="4603015"/>
          <a:ext cx="838200" cy="203200"/>
        </p:xfrm>
        <a:graphic>
          <a:graphicData uri="http://schemas.openxmlformats.org/presentationml/2006/ole">
            <mc:AlternateContent xmlns:mc="http://schemas.openxmlformats.org/markup-compatibility/2006">
              <mc:Choice xmlns:v="urn:schemas-microsoft-com:vml" Requires="v">
                <p:oleObj spid="_x0000_s112007" name="Equation" r:id="rId14" imgW="838080" imgH="203040" progId="Equation.DSMT4">
                  <p:embed/>
                </p:oleObj>
              </mc:Choice>
              <mc:Fallback>
                <p:oleObj name="Equation" r:id="rId14" imgW="838080" imgH="203040" progId="Equation.DSMT4">
                  <p:embed/>
                  <p:pic>
                    <p:nvPicPr>
                      <p:cNvPr id="0" name=""/>
                      <p:cNvPicPr/>
                      <p:nvPr/>
                    </p:nvPicPr>
                    <p:blipFill>
                      <a:blip r:embed="rId15"/>
                      <a:stretch>
                        <a:fillRect/>
                      </a:stretch>
                    </p:blipFill>
                    <p:spPr>
                      <a:xfrm>
                        <a:off x="3868188" y="4603015"/>
                        <a:ext cx="838200" cy="203200"/>
                      </a:xfrm>
                      <a:prstGeom prst="rect">
                        <a:avLst/>
                      </a:prstGeom>
                    </p:spPr>
                  </p:pic>
                </p:oleObj>
              </mc:Fallback>
            </mc:AlternateContent>
          </a:graphicData>
        </a:graphic>
      </p:graphicFrame>
      <p:sp>
        <p:nvSpPr>
          <p:cNvPr id="21" name="TextBox 20"/>
          <p:cNvSpPr txBox="1"/>
          <p:nvPr/>
        </p:nvSpPr>
        <p:spPr>
          <a:xfrm>
            <a:off x="8612086" y="4774168"/>
            <a:ext cx="537754" cy="369332"/>
          </a:xfrm>
          <a:prstGeom prst="rect">
            <a:avLst/>
          </a:prstGeom>
          <a:noFill/>
        </p:spPr>
        <p:txBody>
          <a:bodyPr wrap="square" rtlCol="0">
            <a:spAutoFit/>
          </a:bodyPr>
          <a:lstStyle/>
          <a:p>
            <a:r>
              <a:rPr lang="ru-RU" dirty="0" smtClean="0"/>
              <a:t>6</a:t>
            </a:r>
            <a:endParaRPr lang="ru-RU" dirty="0"/>
          </a:p>
        </p:txBody>
      </p:sp>
    </p:spTree>
    <p:extLst>
      <p:ext uri="{BB962C8B-B14F-4D97-AF65-F5344CB8AC3E}">
        <p14:creationId xmlns:p14="http://schemas.microsoft.com/office/powerpoint/2010/main" val="34622481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5"/>
          <p:cNvSpPr>
            <a:spLocks noGrp="1"/>
          </p:cNvSpPr>
          <p:nvPr>
            <p:ph type="title"/>
          </p:nvPr>
        </p:nvSpPr>
        <p:spPr>
          <a:xfrm>
            <a:off x="764693" y="-168606"/>
            <a:ext cx="5965438" cy="727617"/>
          </a:xfrm>
        </p:spPr>
        <p:txBody>
          <a:bodyPr>
            <a:normAutofit/>
          </a:bodyPr>
          <a:lstStyle/>
          <a:p>
            <a:r>
              <a:rPr lang="ru-RU" sz="1800" b="1" dirty="0" smtClean="0">
                <a:solidFill>
                  <a:srgbClr val="FF0000"/>
                </a:solidFill>
                <a:latin typeface="Times New Roman" pitchFamily="18" charset="0"/>
                <a:cs typeface="Times New Roman" pitchFamily="18" charset="0"/>
              </a:rPr>
              <a:t>3. Обработка результатов косвенных измерений</a:t>
            </a:r>
            <a:endParaRPr lang="ru-RU" sz="1800" b="1" dirty="0">
              <a:solidFill>
                <a:srgbClr val="FF0000"/>
              </a:solidFill>
              <a:latin typeface="Times New Roman" pitchFamily="18" charset="0"/>
              <a:cs typeface="Times New Roman" pitchFamily="18" charset="0"/>
            </a:endParaRPr>
          </a:p>
        </p:txBody>
      </p:sp>
      <p:sp>
        <p:nvSpPr>
          <p:cNvPr id="10" name="Rectangle 15"/>
          <p:cNvSpPr>
            <a:spLocks noChangeArrowheads="1"/>
          </p:cNvSpPr>
          <p:nvPr/>
        </p:nvSpPr>
        <p:spPr bwMode="auto">
          <a:xfrm>
            <a:off x="0" y="7334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cs typeface="Arial" pitchFamily="34" charset="0"/>
            </a:endParaRPr>
          </a:p>
        </p:txBody>
      </p:sp>
      <p:sp>
        <p:nvSpPr>
          <p:cNvPr id="12" name="Rectangle 21"/>
          <p:cNvSpPr>
            <a:spLocks noChangeArrowheads="1"/>
          </p:cNvSpPr>
          <p:nvPr/>
        </p:nvSpPr>
        <p:spPr bwMode="auto">
          <a:xfrm>
            <a:off x="0" y="7334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cs typeface="Arial" pitchFamily="34" charset="0"/>
            </a:endParaRPr>
          </a:p>
        </p:txBody>
      </p:sp>
      <p:sp>
        <p:nvSpPr>
          <p:cNvPr id="13" name="Rectangle 24"/>
          <p:cNvSpPr>
            <a:spLocks noChangeArrowheads="1"/>
          </p:cNvSpPr>
          <p:nvPr/>
        </p:nvSpPr>
        <p:spPr bwMode="auto">
          <a:xfrm>
            <a:off x="0" y="7334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cs typeface="Arial" pitchFamily="34" charset="0"/>
            </a:endParaRPr>
          </a:p>
        </p:txBody>
      </p:sp>
      <p:sp>
        <p:nvSpPr>
          <p:cNvPr id="14" name="Rectangle 27"/>
          <p:cNvSpPr>
            <a:spLocks noChangeArrowheads="1"/>
          </p:cNvSpPr>
          <p:nvPr/>
        </p:nvSpPr>
        <p:spPr bwMode="auto">
          <a:xfrm>
            <a:off x="0" y="7334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cs typeface="Arial" pitchFamily="34" charset="0"/>
            </a:endParaRPr>
          </a:p>
        </p:txBody>
      </p:sp>
      <p:sp>
        <p:nvSpPr>
          <p:cNvPr id="16" name="Rectangle 33"/>
          <p:cNvSpPr>
            <a:spLocks noChangeArrowheads="1"/>
          </p:cNvSpPr>
          <p:nvPr/>
        </p:nvSpPr>
        <p:spPr bwMode="auto">
          <a:xfrm>
            <a:off x="0" y="7334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cs typeface="Arial" pitchFamily="34" charset="0"/>
            </a:endParaRPr>
          </a:p>
        </p:txBody>
      </p:sp>
      <p:sp>
        <p:nvSpPr>
          <p:cNvPr id="19" name="TextBox 18"/>
          <p:cNvSpPr txBox="1"/>
          <p:nvPr/>
        </p:nvSpPr>
        <p:spPr>
          <a:xfrm>
            <a:off x="8587394" y="4774168"/>
            <a:ext cx="537754" cy="369332"/>
          </a:xfrm>
          <a:prstGeom prst="rect">
            <a:avLst/>
          </a:prstGeom>
          <a:noFill/>
        </p:spPr>
        <p:txBody>
          <a:bodyPr wrap="square" rtlCol="0">
            <a:spAutoFit/>
          </a:bodyPr>
          <a:lstStyle/>
          <a:p>
            <a:r>
              <a:rPr lang="ru-RU" dirty="0" smtClean="0"/>
              <a:t>3</a:t>
            </a:r>
            <a:endParaRPr lang="ru-RU" dirty="0"/>
          </a:p>
        </p:txBody>
      </p:sp>
      <p:sp>
        <p:nvSpPr>
          <p:cNvPr id="24" name="TextBox 23"/>
          <p:cNvSpPr txBox="1"/>
          <p:nvPr/>
        </p:nvSpPr>
        <p:spPr>
          <a:xfrm>
            <a:off x="198475" y="907840"/>
            <a:ext cx="8823174" cy="4247317"/>
          </a:xfrm>
          <a:prstGeom prst="rect">
            <a:avLst/>
          </a:prstGeom>
          <a:solidFill>
            <a:schemeClr val="bg1"/>
          </a:solidFill>
        </p:spPr>
        <p:txBody>
          <a:bodyPr wrap="square" rtlCol="0">
            <a:spAutoFit/>
          </a:bodyPr>
          <a:lstStyle/>
          <a:p>
            <a:pPr indent="457200" algn="just">
              <a:lnSpc>
                <a:spcPct val="150000"/>
              </a:lnSpc>
            </a:pPr>
            <a:r>
              <a:rPr lang="ru-RU" dirty="0" smtClean="0">
                <a:solidFill>
                  <a:srgbClr val="FF0000"/>
                </a:solidFill>
                <a:latin typeface="Times New Roman" pitchFamily="18" charset="0"/>
                <a:cs typeface="Times New Roman" pitchFamily="18" charset="0"/>
              </a:rPr>
              <a:t>МИ </a:t>
            </a:r>
            <a:r>
              <a:rPr lang="ru-RU" dirty="0">
                <a:solidFill>
                  <a:srgbClr val="FF0000"/>
                </a:solidFill>
                <a:latin typeface="Times New Roman" pitchFamily="18" charset="0"/>
                <a:cs typeface="Times New Roman" pitchFamily="18" charset="0"/>
              </a:rPr>
              <a:t>2083-90 ГСИ. Измерения косвенные. Определение результатов измерений и оценивание их </a:t>
            </a:r>
            <a:r>
              <a:rPr lang="ru-RU" dirty="0" smtClean="0">
                <a:solidFill>
                  <a:srgbClr val="FF0000"/>
                </a:solidFill>
                <a:latin typeface="Times New Roman" pitchFamily="18" charset="0"/>
                <a:cs typeface="Times New Roman" pitchFamily="18" charset="0"/>
              </a:rPr>
              <a:t>погрешностей</a:t>
            </a:r>
            <a:endParaRPr lang="ru-RU" b="1" dirty="0" smtClean="0">
              <a:solidFill>
                <a:srgbClr val="FF0000"/>
              </a:solidFill>
              <a:latin typeface="Times New Roman" pitchFamily="18" charset="0"/>
              <a:cs typeface="Times New Roman" pitchFamily="18" charset="0"/>
            </a:endParaRPr>
          </a:p>
          <a:p>
            <a:pPr indent="457200" algn="just">
              <a:lnSpc>
                <a:spcPct val="150000"/>
              </a:lnSpc>
            </a:pPr>
            <a:r>
              <a:rPr lang="ru-RU" sz="1600" b="1" dirty="0" smtClean="0">
                <a:latin typeface="Times New Roman" pitchFamily="18" charset="0"/>
                <a:cs typeface="Times New Roman" pitchFamily="18" charset="0"/>
              </a:rPr>
              <a:t>Нахождение </a:t>
            </a:r>
            <a:r>
              <a:rPr lang="ru-RU" sz="1600" dirty="0" smtClean="0">
                <a:latin typeface="Times New Roman" pitchFamily="18" charset="0"/>
                <a:cs typeface="Times New Roman" pitchFamily="18" charset="0"/>
              </a:rPr>
              <a:t>значения некоторой функции </a:t>
            </a:r>
            <a:r>
              <a:rPr lang="ru-RU" sz="1600" i="1" dirty="0">
                <a:latin typeface="Times New Roman" pitchFamily="18" charset="0"/>
                <a:cs typeface="Times New Roman" pitchFamily="18" charset="0"/>
              </a:rPr>
              <a:t>Ф</a:t>
            </a:r>
            <a:r>
              <a:rPr lang="ru-RU" sz="1600" dirty="0">
                <a:latin typeface="Times New Roman" pitchFamily="18" charset="0"/>
                <a:cs typeface="Times New Roman" pitchFamily="18" charset="0"/>
              </a:rPr>
              <a:t>(</a:t>
            </a:r>
            <a:r>
              <a:rPr lang="ru-RU" sz="1600" i="1" dirty="0">
                <a:latin typeface="Times New Roman" pitchFamily="18" charset="0"/>
                <a:cs typeface="Times New Roman" pitchFamily="18" charset="0"/>
              </a:rPr>
              <a:t>Х,</a:t>
            </a:r>
            <a:r>
              <a:rPr lang="en-US" sz="1600" i="1" dirty="0" smtClean="0">
                <a:latin typeface="Times New Roman" pitchFamily="18" charset="0"/>
                <a:cs typeface="Times New Roman" pitchFamily="18" charset="0"/>
              </a:rPr>
              <a:t>Y,Z</a:t>
            </a:r>
            <a:r>
              <a:rPr lang="ru-RU" sz="1600" i="1" dirty="0" smtClean="0">
                <a:latin typeface="Times New Roman" pitchFamily="18" charset="0"/>
                <a:cs typeface="Times New Roman" pitchFamily="18" charset="0"/>
              </a:rPr>
              <a:t>,…</a:t>
            </a:r>
            <a:r>
              <a:rPr lang="ru-RU" sz="1600" dirty="0" smtClean="0">
                <a:latin typeface="Times New Roman" pitchFamily="18" charset="0"/>
                <a:cs typeface="Times New Roman" pitchFamily="18" charset="0"/>
              </a:rPr>
              <a:t>)</a:t>
            </a:r>
            <a:r>
              <a:rPr lang="en-US" sz="1600" i="1" dirty="0" smtClean="0">
                <a:latin typeface="Times New Roman" pitchFamily="18" charset="0"/>
                <a:cs typeface="Times New Roman" pitchFamily="18" charset="0"/>
              </a:rPr>
              <a:t> </a:t>
            </a:r>
            <a:r>
              <a:rPr lang="ru-RU" sz="1600" dirty="0" smtClean="0">
                <a:latin typeface="Times New Roman" pitchFamily="18" charset="0"/>
                <a:cs typeface="Times New Roman" pitchFamily="18" charset="0"/>
              </a:rPr>
              <a:t>непосредственно измеряемых величин </a:t>
            </a:r>
            <a:r>
              <a:rPr lang="ru-RU" sz="1600" i="1" dirty="0" smtClean="0">
                <a:latin typeface="Times New Roman" pitchFamily="18" charset="0"/>
                <a:cs typeface="Times New Roman" pitchFamily="18" charset="0"/>
              </a:rPr>
              <a:t>Х,</a:t>
            </a:r>
            <a:r>
              <a:rPr lang="en-US" sz="1600" i="1" dirty="0" smtClean="0">
                <a:latin typeface="Times New Roman" pitchFamily="18" charset="0"/>
                <a:cs typeface="Times New Roman" pitchFamily="18" charset="0"/>
              </a:rPr>
              <a:t>Y,</a:t>
            </a:r>
            <a:r>
              <a:rPr lang="en-US" sz="1600" dirty="0" smtClean="0">
                <a:latin typeface="Times New Roman" pitchFamily="18" charset="0"/>
                <a:cs typeface="Times New Roman" pitchFamily="18" charset="0"/>
              </a:rPr>
              <a:t>Z</a:t>
            </a:r>
            <a:r>
              <a:rPr lang="ru-RU" sz="1600" dirty="0" smtClean="0">
                <a:latin typeface="Times New Roman" pitchFamily="18" charset="0"/>
                <a:cs typeface="Times New Roman" pitchFamily="18" charset="0"/>
              </a:rPr>
              <a:t>,… называется косвенным измерением </a:t>
            </a:r>
            <a:r>
              <a:rPr lang="ru-RU" sz="1600" i="1" dirty="0" smtClean="0">
                <a:latin typeface="Times New Roman" pitchFamily="18" charset="0"/>
                <a:cs typeface="Times New Roman" pitchFamily="18" charset="0"/>
              </a:rPr>
              <a:t>Ф</a:t>
            </a:r>
            <a:r>
              <a:rPr lang="ru-RU" sz="1600" dirty="0" smtClean="0">
                <a:latin typeface="Times New Roman" pitchFamily="18" charset="0"/>
                <a:cs typeface="Times New Roman" pitchFamily="18" charset="0"/>
              </a:rPr>
              <a:t>(</a:t>
            </a:r>
            <a:r>
              <a:rPr lang="ru-RU" sz="1600" i="1" dirty="0" smtClean="0">
                <a:latin typeface="Times New Roman" pitchFamily="18" charset="0"/>
                <a:cs typeface="Times New Roman" pitchFamily="18" charset="0"/>
              </a:rPr>
              <a:t>Х</a:t>
            </a:r>
            <a:r>
              <a:rPr lang="ru-RU" sz="1600" i="1" dirty="0">
                <a:latin typeface="Times New Roman" pitchFamily="18" charset="0"/>
                <a:cs typeface="Times New Roman" pitchFamily="18" charset="0"/>
              </a:rPr>
              <a:t>,</a:t>
            </a:r>
            <a:r>
              <a:rPr lang="en-US" sz="1600" i="1" dirty="0" smtClean="0">
                <a:latin typeface="Times New Roman" pitchFamily="18" charset="0"/>
                <a:cs typeface="Times New Roman" pitchFamily="18" charset="0"/>
              </a:rPr>
              <a:t>Y,Z</a:t>
            </a:r>
            <a:r>
              <a:rPr lang="ru-RU" sz="1600" i="1" dirty="0" smtClean="0">
                <a:latin typeface="Times New Roman" pitchFamily="18" charset="0"/>
                <a:cs typeface="Times New Roman" pitchFamily="18" charset="0"/>
              </a:rPr>
              <a:t>,…</a:t>
            </a:r>
            <a:r>
              <a:rPr lang="ru-RU" sz="1600" dirty="0" smtClean="0">
                <a:latin typeface="Times New Roman" pitchFamily="18" charset="0"/>
                <a:cs typeface="Times New Roman" pitchFamily="18" charset="0"/>
              </a:rPr>
              <a:t>).</a:t>
            </a:r>
            <a:r>
              <a:rPr lang="en-US" sz="1600" dirty="0" smtClean="0">
                <a:latin typeface="Times New Roman" pitchFamily="18" charset="0"/>
                <a:cs typeface="Times New Roman" pitchFamily="18" charset="0"/>
              </a:rPr>
              <a:t> </a:t>
            </a:r>
            <a:r>
              <a:rPr lang="ru-RU" sz="1600" dirty="0" smtClean="0">
                <a:latin typeface="Times New Roman" pitchFamily="18" charset="0"/>
                <a:cs typeface="Times New Roman" pitchFamily="18" charset="0"/>
              </a:rPr>
              <a:t>Результаты косвенных измерений обрабатываются также статистическим методом, как и результаты прямых измерений. </a:t>
            </a:r>
          </a:p>
          <a:p>
            <a:pPr indent="457200" algn="just">
              <a:lnSpc>
                <a:spcPct val="150000"/>
              </a:lnSpc>
              <a:spcBef>
                <a:spcPts val="0"/>
              </a:spcBef>
            </a:pPr>
            <a:r>
              <a:rPr lang="ru-RU" sz="1600" dirty="0">
                <a:latin typeface="Times New Roman" pitchFamily="18" charset="0"/>
                <a:cs typeface="Times New Roman" pitchFamily="18" charset="0"/>
              </a:rPr>
              <a:t>Обработка результатов косвенных измерений производится двумя методами:</a:t>
            </a:r>
          </a:p>
          <a:p>
            <a:pPr marL="285750" indent="720000" algn="just">
              <a:lnSpc>
                <a:spcPct val="150000"/>
              </a:lnSpc>
              <a:spcBef>
                <a:spcPts val="0"/>
              </a:spcBef>
              <a:buFont typeface="Wingdings" panose="05000000000000000000" pitchFamily="2" charset="2"/>
              <a:buChar char="ü"/>
            </a:pPr>
            <a:r>
              <a:rPr lang="ru-RU" sz="1600" b="1" dirty="0">
                <a:latin typeface="Times New Roman" pitchFamily="18" charset="0"/>
                <a:cs typeface="Times New Roman" pitchFamily="18" charset="0"/>
              </a:rPr>
              <a:t>методом переноса погрешностей (м</a:t>
            </a:r>
            <a:r>
              <a:rPr lang="ru-RU" sz="1600" b="1" dirty="0" smtClean="0">
                <a:latin typeface="Times New Roman" pitchFamily="18" charset="0"/>
                <a:cs typeface="Times New Roman" pitchFamily="18" charset="0"/>
              </a:rPr>
              <a:t>етод средних),</a:t>
            </a:r>
            <a:endParaRPr lang="ru-RU" sz="1600" b="1" dirty="0">
              <a:latin typeface="Times New Roman" pitchFamily="18" charset="0"/>
              <a:cs typeface="Times New Roman" pitchFamily="18" charset="0"/>
            </a:endParaRPr>
          </a:p>
          <a:p>
            <a:pPr marL="285750" indent="720000" algn="just">
              <a:lnSpc>
                <a:spcPct val="150000"/>
              </a:lnSpc>
              <a:spcBef>
                <a:spcPts val="0"/>
              </a:spcBef>
              <a:buFont typeface="Wingdings" panose="05000000000000000000" pitchFamily="2" charset="2"/>
              <a:buChar char="ü"/>
            </a:pPr>
            <a:r>
              <a:rPr lang="ru-RU" sz="1600" b="1" dirty="0">
                <a:latin typeface="Times New Roman" pitchFamily="18" charset="0"/>
                <a:cs typeface="Times New Roman" pitchFamily="18" charset="0"/>
              </a:rPr>
              <a:t>выборочным методом.</a:t>
            </a:r>
          </a:p>
          <a:p>
            <a:pPr indent="457200" algn="just">
              <a:lnSpc>
                <a:spcPct val="150000"/>
              </a:lnSpc>
            </a:pPr>
            <a:endParaRPr lang="ru-RU" sz="1600" dirty="0" smtClean="0">
              <a:latin typeface="Times New Roman" pitchFamily="18" charset="0"/>
              <a:cs typeface="Times New Roman" pitchFamily="18" charset="0"/>
            </a:endParaRPr>
          </a:p>
          <a:p>
            <a:pPr indent="457200" algn="just">
              <a:lnSpc>
                <a:spcPct val="150000"/>
              </a:lnSpc>
            </a:pPr>
            <a:endParaRPr lang="ru-RU" sz="1600" b="1" dirty="0" smtClean="0">
              <a:latin typeface="Times New Roman" pitchFamily="18" charset="0"/>
              <a:cs typeface="Times New Roman" pitchFamily="18" charset="0"/>
            </a:endParaRPr>
          </a:p>
          <a:p>
            <a:pPr indent="457200" algn="just">
              <a:lnSpc>
                <a:spcPct val="150000"/>
              </a:lnSpc>
            </a:pPr>
            <a:endParaRPr lang="ru-RU" sz="1600" b="1" dirty="0">
              <a:latin typeface="Times New Roman" pitchFamily="18" charset="0"/>
              <a:cs typeface="Times New Roman" pitchFamily="18" charset="0"/>
            </a:endParaRPr>
          </a:p>
        </p:txBody>
      </p:sp>
      <p:sp>
        <p:nvSpPr>
          <p:cNvPr id="17" name="TextBox 16"/>
          <p:cNvSpPr txBox="1"/>
          <p:nvPr/>
        </p:nvSpPr>
        <p:spPr>
          <a:xfrm>
            <a:off x="8612086" y="4774168"/>
            <a:ext cx="537754" cy="369332"/>
          </a:xfrm>
          <a:prstGeom prst="rect">
            <a:avLst/>
          </a:prstGeom>
          <a:noFill/>
        </p:spPr>
        <p:txBody>
          <a:bodyPr wrap="square" rtlCol="0">
            <a:spAutoFit/>
          </a:bodyPr>
          <a:lstStyle/>
          <a:p>
            <a:r>
              <a:rPr lang="ru-RU" dirty="0" smtClean="0"/>
              <a:t>7</a:t>
            </a:r>
            <a:endParaRPr lang="ru-RU" dirty="0"/>
          </a:p>
        </p:txBody>
      </p:sp>
    </p:spTree>
    <p:extLst>
      <p:ext uri="{BB962C8B-B14F-4D97-AF65-F5344CB8AC3E}">
        <p14:creationId xmlns:p14="http://schemas.microsoft.com/office/powerpoint/2010/main" val="38667453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0" y="101006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cs typeface="Arial" pitchFamily="34" charset="0"/>
            </a:endParaRPr>
          </a:p>
        </p:txBody>
      </p:sp>
      <p:sp>
        <p:nvSpPr>
          <p:cNvPr id="5" name="Rectangle 6"/>
          <p:cNvSpPr>
            <a:spLocks noChangeArrowheads="1"/>
          </p:cNvSpPr>
          <p:nvPr/>
        </p:nvSpPr>
        <p:spPr bwMode="auto">
          <a:xfrm>
            <a:off x="0" y="114341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cs typeface="Arial" pitchFamily="34" charset="0"/>
            </a:endParaRPr>
          </a:p>
        </p:txBody>
      </p:sp>
      <p:sp>
        <p:nvSpPr>
          <p:cNvPr id="6" name="Rectangle 9"/>
          <p:cNvSpPr>
            <a:spLocks noChangeArrowheads="1"/>
          </p:cNvSpPr>
          <p:nvPr/>
        </p:nvSpPr>
        <p:spPr bwMode="auto">
          <a:xfrm>
            <a:off x="0" y="9620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cs typeface="Arial" pitchFamily="34" charset="0"/>
            </a:endParaRPr>
          </a:p>
        </p:txBody>
      </p:sp>
      <p:sp>
        <p:nvSpPr>
          <p:cNvPr id="7" name="Rectangle 12"/>
          <p:cNvSpPr>
            <a:spLocks noChangeArrowheads="1"/>
          </p:cNvSpPr>
          <p:nvPr/>
        </p:nvSpPr>
        <p:spPr bwMode="auto">
          <a:xfrm>
            <a:off x="0" y="9620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Rectangle 18"/>
          <p:cNvSpPr>
            <a:spLocks noChangeArrowheads="1"/>
          </p:cNvSpPr>
          <p:nvPr/>
        </p:nvSpPr>
        <p:spPr bwMode="auto">
          <a:xfrm>
            <a:off x="0" y="94339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cs typeface="Arial" pitchFamily="34" charset="0"/>
            </a:endParaRPr>
          </a:p>
        </p:txBody>
      </p:sp>
      <p:sp>
        <p:nvSpPr>
          <p:cNvPr id="9" name="Rectangle 30"/>
          <p:cNvSpPr>
            <a:spLocks noChangeArrowheads="1"/>
          </p:cNvSpPr>
          <p:nvPr/>
        </p:nvSpPr>
        <p:spPr bwMode="auto">
          <a:xfrm>
            <a:off x="0" y="93386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cs typeface="Arial" pitchFamily="34" charset="0"/>
            </a:endParaRPr>
          </a:p>
        </p:txBody>
      </p:sp>
      <p:sp>
        <p:nvSpPr>
          <p:cNvPr id="10" name="Rectangle 36"/>
          <p:cNvSpPr>
            <a:spLocks noChangeArrowheads="1"/>
          </p:cNvSpPr>
          <p:nvPr/>
        </p:nvSpPr>
        <p:spPr bwMode="auto">
          <a:xfrm>
            <a:off x="0" y="94339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cs typeface="Arial" pitchFamily="34" charset="0"/>
            </a:endParaRPr>
          </a:p>
        </p:txBody>
      </p:sp>
      <p:sp>
        <p:nvSpPr>
          <p:cNvPr id="11" name="Rectangle 39"/>
          <p:cNvSpPr>
            <a:spLocks noChangeArrowheads="1"/>
          </p:cNvSpPr>
          <p:nvPr/>
        </p:nvSpPr>
        <p:spPr bwMode="auto">
          <a:xfrm>
            <a:off x="0" y="94339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cs typeface="Arial" pitchFamily="34" charset="0"/>
            </a:endParaRPr>
          </a:p>
        </p:txBody>
      </p:sp>
      <p:sp>
        <p:nvSpPr>
          <p:cNvPr id="12" name="TextBox 11"/>
          <p:cNvSpPr txBox="1"/>
          <p:nvPr/>
        </p:nvSpPr>
        <p:spPr>
          <a:xfrm>
            <a:off x="247846" y="1547889"/>
            <a:ext cx="8608423" cy="2015936"/>
          </a:xfrm>
          <a:prstGeom prst="rect">
            <a:avLst/>
          </a:prstGeom>
          <a:noFill/>
        </p:spPr>
        <p:txBody>
          <a:bodyPr wrap="square" rtlCol="0">
            <a:spAutoFit/>
          </a:bodyPr>
          <a:lstStyle/>
          <a:p>
            <a:pPr indent="457200" algn="just">
              <a:lnSpc>
                <a:spcPct val="150000"/>
              </a:lnSpc>
              <a:spcAft>
                <a:spcPts val="600"/>
              </a:spcAft>
            </a:pPr>
            <a:r>
              <a:rPr lang="ru-RU" sz="1600" dirty="0">
                <a:latin typeface="Times New Roman" pitchFamily="18" charset="0"/>
                <a:cs typeface="Times New Roman" pitchFamily="18" charset="0"/>
              </a:rPr>
              <a:t>Этот метод используется в тех случаях, когда результаты наблюдений </a:t>
            </a:r>
            <a:r>
              <a:rPr lang="en-US" sz="1600" i="1" dirty="0">
                <a:latin typeface="Times New Roman" pitchFamily="18" charset="0"/>
                <a:cs typeface="Times New Roman" pitchFamily="18" charset="0"/>
              </a:rPr>
              <a:t>X</a:t>
            </a:r>
            <a:r>
              <a:rPr lang="en-US" sz="1400" i="1" dirty="0">
                <a:latin typeface="Times New Roman" pitchFamily="18" charset="0"/>
                <a:cs typeface="Times New Roman" pitchFamily="18" charset="0"/>
              </a:rPr>
              <a:t>i</a:t>
            </a:r>
            <a:r>
              <a:rPr lang="en-US" sz="1600" i="1" dirty="0">
                <a:latin typeface="Times New Roman" pitchFamily="18" charset="0"/>
                <a:cs typeface="Times New Roman" pitchFamily="18" charset="0"/>
              </a:rPr>
              <a:t>,</a:t>
            </a:r>
            <a:r>
              <a:rPr lang="ru-RU" sz="1600" i="1" dirty="0">
                <a:latin typeface="Times New Roman" pitchFamily="18" charset="0"/>
                <a:cs typeface="Times New Roman" pitchFamily="18" charset="0"/>
              </a:rPr>
              <a:t> </a:t>
            </a:r>
            <a:r>
              <a:rPr lang="en-US" sz="1600" i="1" dirty="0">
                <a:latin typeface="Times New Roman" pitchFamily="18" charset="0"/>
                <a:cs typeface="Times New Roman" pitchFamily="18" charset="0"/>
              </a:rPr>
              <a:t>Y</a:t>
            </a:r>
            <a:r>
              <a:rPr lang="en-US" sz="1400" i="1" dirty="0">
                <a:latin typeface="Times New Roman" pitchFamily="18" charset="0"/>
                <a:cs typeface="Times New Roman" pitchFamily="18" charset="0"/>
              </a:rPr>
              <a:t>i</a:t>
            </a:r>
            <a:r>
              <a:rPr lang="en-US" sz="1600" i="1" dirty="0">
                <a:latin typeface="Times New Roman" pitchFamily="18" charset="0"/>
                <a:cs typeface="Times New Roman" pitchFamily="18" charset="0"/>
              </a:rPr>
              <a:t>, </a:t>
            </a:r>
            <a:r>
              <a:rPr lang="en-US" sz="1600" i="1" dirty="0" err="1" smtClean="0">
                <a:latin typeface="Times New Roman" pitchFamily="18" charset="0"/>
                <a:cs typeface="Times New Roman" pitchFamily="18" charset="0"/>
              </a:rPr>
              <a:t>Z</a:t>
            </a:r>
            <a:r>
              <a:rPr lang="en-US" sz="1400" i="1" dirty="0" err="1" smtClean="0">
                <a:latin typeface="Times New Roman" pitchFamily="18" charset="0"/>
                <a:cs typeface="Times New Roman" pitchFamily="18" charset="0"/>
              </a:rPr>
              <a:t>i</a:t>
            </a:r>
            <a:r>
              <a:rPr lang="ru-RU" sz="1400" i="1" dirty="0" smtClean="0">
                <a:latin typeface="Times New Roman" pitchFamily="18" charset="0"/>
                <a:cs typeface="Times New Roman" pitchFamily="18" charset="0"/>
              </a:rPr>
              <a:t>,…</a:t>
            </a:r>
            <a:r>
              <a:rPr lang="ru-RU" sz="1600" dirty="0" smtClean="0">
                <a:latin typeface="Times New Roman" pitchFamily="18" charset="0"/>
                <a:cs typeface="Times New Roman" pitchFamily="18" charset="0"/>
              </a:rPr>
              <a:t>  не </a:t>
            </a:r>
            <a:r>
              <a:rPr lang="ru-RU" sz="1600" dirty="0">
                <a:latin typeface="Times New Roman" pitchFamily="18" charset="0"/>
                <a:cs typeface="Times New Roman" pitchFamily="18" charset="0"/>
              </a:rPr>
              <a:t>образуют соответствующих выборок, в то время как значения </a:t>
            </a:r>
            <a:r>
              <a:rPr lang="ru-RU" sz="1600" i="1" dirty="0" smtClean="0">
                <a:latin typeface="Times New Roman" pitchFamily="18" charset="0"/>
                <a:cs typeface="Times New Roman" pitchFamily="18" charset="0"/>
              </a:rPr>
              <a:t>Ф</a:t>
            </a:r>
            <a:r>
              <a:rPr lang="en-US" sz="1400" i="1" dirty="0" err="1" smtClean="0">
                <a:latin typeface="Times New Roman" pitchFamily="18" charset="0"/>
                <a:cs typeface="Times New Roman" pitchFamily="18" charset="0"/>
              </a:rPr>
              <a:t>i</a:t>
            </a:r>
            <a:r>
              <a:rPr lang="en-US" sz="1600" dirty="0" smtClean="0">
                <a:latin typeface="Times New Roman" pitchFamily="18" charset="0"/>
                <a:cs typeface="Times New Roman" pitchFamily="18" charset="0"/>
              </a:rPr>
              <a:t> </a:t>
            </a:r>
            <a:r>
              <a:rPr lang="ru-RU" sz="1600" dirty="0" smtClean="0">
                <a:latin typeface="Times New Roman" pitchFamily="18" charset="0"/>
                <a:cs typeface="Times New Roman" pitchFamily="18" charset="0"/>
              </a:rPr>
              <a:t>образуют </a:t>
            </a:r>
            <a:r>
              <a:rPr lang="ru-RU" sz="1600" dirty="0">
                <a:latin typeface="Times New Roman" pitchFamily="18" charset="0"/>
                <a:cs typeface="Times New Roman" pitchFamily="18" charset="0"/>
              </a:rPr>
              <a:t>выборку объема </a:t>
            </a:r>
            <a:r>
              <a:rPr lang="en-US" sz="1600" i="1" dirty="0">
                <a:latin typeface="Times New Roman" pitchFamily="18" charset="0"/>
                <a:cs typeface="Times New Roman" pitchFamily="18" charset="0"/>
              </a:rPr>
              <a:t>N</a:t>
            </a:r>
            <a:r>
              <a:rPr lang="en-US" sz="1600" dirty="0">
                <a:latin typeface="Times New Roman" pitchFamily="18" charset="0"/>
                <a:cs typeface="Times New Roman" pitchFamily="18" charset="0"/>
              </a:rPr>
              <a:t>.</a:t>
            </a:r>
            <a:endParaRPr lang="ru-RU" sz="1600" dirty="0" smtClean="0">
              <a:latin typeface="Times New Roman" pitchFamily="18" charset="0"/>
              <a:cs typeface="Times New Roman" pitchFamily="18" charset="0"/>
            </a:endParaRPr>
          </a:p>
          <a:p>
            <a:pPr indent="457200" algn="just">
              <a:lnSpc>
                <a:spcPct val="150000"/>
              </a:lnSpc>
              <a:spcAft>
                <a:spcPts val="600"/>
              </a:spcAft>
            </a:pPr>
            <a:r>
              <a:rPr lang="ru-RU" sz="1600" dirty="0" smtClean="0">
                <a:latin typeface="Times New Roman" pitchFamily="18" charset="0"/>
                <a:cs typeface="Times New Roman" pitchFamily="18" charset="0"/>
              </a:rPr>
              <a:t>Вычисляют для каждого значения </a:t>
            </a:r>
            <a:r>
              <a:rPr lang="en-US" sz="1600" i="1" dirty="0" smtClean="0">
                <a:latin typeface="Times New Roman" pitchFamily="18" charset="0"/>
                <a:cs typeface="Times New Roman" pitchFamily="18" charset="0"/>
              </a:rPr>
              <a:t>X</a:t>
            </a:r>
            <a:r>
              <a:rPr lang="en-US" sz="1400" i="1" dirty="0" smtClean="0">
                <a:latin typeface="Times New Roman" pitchFamily="18" charset="0"/>
                <a:cs typeface="Times New Roman" pitchFamily="18" charset="0"/>
              </a:rPr>
              <a:t>i</a:t>
            </a:r>
            <a:r>
              <a:rPr lang="en-US" sz="1600" i="1" dirty="0" smtClean="0">
                <a:latin typeface="Times New Roman" pitchFamily="18" charset="0"/>
                <a:cs typeface="Times New Roman" pitchFamily="18" charset="0"/>
              </a:rPr>
              <a:t>,</a:t>
            </a:r>
            <a:r>
              <a:rPr lang="ru-RU" sz="1600" i="1" dirty="0" smtClean="0">
                <a:latin typeface="Times New Roman" pitchFamily="18" charset="0"/>
                <a:cs typeface="Times New Roman" pitchFamily="18" charset="0"/>
              </a:rPr>
              <a:t> </a:t>
            </a:r>
            <a:r>
              <a:rPr lang="en-US" sz="1600" i="1" dirty="0" smtClean="0">
                <a:latin typeface="Times New Roman" pitchFamily="18" charset="0"/>
                <a:cs typeface="Times New Roman" pitchFamily="18" charset="0"/>
              </a:rPr>
              <a:t>Y</a:t>
            </a:r>
            <a:r>
              <a:rPr lang="en-US" sz="1400" i="1" dirty="0" smtClean="0">
                <a:latin typeface="Times New Roman" pitchFamily="18" charset="0"/>
                <a:cs typeface="Times New Roman" pitchFamily="18" charset="0"/>
              </a:rPr>
              <a:t>i</a:t>
            </a:r>
            <a:r>
              <a:rPr lang="en-US" sz="1600" i="1" dirty="0" smtClean="0">
                <a:latin typeface="Times New Roman" pitchFamily="18" charset="0"/>
                <a:cs typeface="Times New Roman" pitchFamily="18" charset="0"/>
              </a:rPr>
              <a:t>, </a:t>
            </a:r>
            <a:r>
              <a:rPr lang="en-US" sz="1600" i="1" dirty="0" err="1" smtClean="0">
                <a:latin typeface="Times New Roman" pitchFamily="18" charset="0"/>
                <a:cs typeface="Times New Roman" pitchFamily="18" charset="0"/>
              </a:rPr>
              <a:t>Z</a:t>
            </a:r>
            <a:r>
              <a:rPr lang="en-US" sz="1400" i="1" dirty="0" err="1" smtClean="0">
                <a:latin typeface="Times New Roman" pitchFamily="18" charset="0"/>
                <a:cs typeface="Times New Roman" pitchFamily="18" charset="0"/>
              </a:rPr>
              <a:t>i</a:t>
            </a:r>
            <a:r>
              <a:rPr lang="en-US" sz="1600" dirty="0" smtClean="0">
                <a:latin typeface="Times New Roman" pitchFamily="18" charset="0"/>
                <a:cs typeface="Times New Roman" pitchFamily="18" charset="0"/>
              </a:rPr>
              <a:t>,</a:t>
            </a:r>
            <a:r>
              <a:rPr lang="ru-RU" sz="1600" dirty="0" smtClean="0">
                <a:latin typeface="Times New Roman" pitchFamily="18" charset="0"/>
                <a:cs typeface="Times New Roman" pitchFamily="18" charset="0"/>
              </a:rPr>
              <a:t>…</a:t>
            </a:r>
            <a:r>
              <a:rPr lang="en-US" sz="1600" dirty="0" smtClean="0">
                <a:latin typeface="Times New Roman" pitchFamily="18" charset="0"/>
                <a:cs typeface="Times New Roman" pitchFamily="18" charset="0"/>
              </a:rPr>
              <a:t> </a:t>
            </a:r>
            <a:r>
              <a:rPr lang="ru-RU" sz="1600" dirty="0" smtClean="0">
                <a:latin typeface="Times New Roman" pitchFamily="18" charset="0"/>
                <a:cs typeface="Times New Roman" pitchFamily="18" charset="0"/>
              </a:rPr>
              <a:t>значение функции </a:t>
            </a:r>
            <a:r>
              <a:rPr lang="ru-RU" sz="1600" i="1" dirty="0">
                <a:latin typeface="Times New Roman" pitchFamily="18" charset="0"/>
                <a:cs typeface="Times New Roman" pitchFamily="18" charset="0"/>
              </a:rPr>
              <a:t>Ф</a:t>
            </a:r>
            <a:r>
              <a:rPr lang="ru-RU" sz="1600" dirty="0">
                <a:latin typeface="Times New Roman" pitchFamily="18" charset="0"/>
                <a:cs typeface="Times New Roman" pitchFamily="18" charset="0"/>
              </a:rPr>
              <a:t>(</a:t>
            </a:r>
            <a:r>
              <a:rPr lang="ru-RU" sz="1600" i="1" dirty="0">
                <a:latin typeface="Times New Roman" pitchFamily="18" charset="0"/>
                <a:cs typeface="Times New Roman" pitchFamily="18" charset="0"/>
              </a:rPr>
              <a:t>Х,</a:t>
            </a:r>
            <a:r>
              <a:rPr lang="en-US" sz="1600" i="1" dirty="0" smtClean="0">
                <a:latin typeface="Times New Roman" pitchFamily="18" charset="0"/>
                <a:cs typeface="Times New Roman" pitchFamily="18" charset="0"/>
              </a:rPr>
              <a:t>Y,Z</a:t>
            </a:r>
            <a:r>
              <a:rPr lang="ru-RU" sz="1600" i="1" dirty="0" smtClean="0">
                <a:latin typeface="Times New Roman" pitchFamily="18" charset="0"/>
                <a:cs typeface="Times New Roman" pitchFamily="18" charset="0"/>
              </a:rPr>
              <a:t>,…</a:t>
            </a:r>
            <a:r>
              <a:rPr lang="ru-RU" sz="1600" dirty="0" smtClean="0">
                <a:latin typeface="Times New Roman" pitchFamily="18" charset="0"/>
                <a:cs typeface="Times New Roman" pitchFamily="18" charset="0"/>
              </a:rPr>
              <a:t>) образуя, тем самым,</a:t>
            </a:r>
            <a:r>
              <a:rPr lang="en-US" sz="1600" dirty="0" smtClean="0">
                <a:latin typeface="Times New Roman" pitchFamily="18" charset="0"/>
                <a:cs typeface="Times New Roman" pitchFamily="18" charset="0"/>
              </a:rPr>
              <a:t> </a:t>
            </a:r>
            <a:r>
              <a:rPr lang="ru-RU" sz="1600" dirty="0" smtClean="0">
                <a:latin typeface="Times New Roman" pitchFamily="18" charset="0"/>
                <a:cs typeface="Times New Roman" pitchFamily="18" charset="0"/>
              </a:rPr>
              <a:t>выборку </a:t>
            </a:r>
            <a:r>
              <a:rPr lang="ru-RU" sz="1600" i="1" dirty="0" smtClean="0">
                <a:latin typeface="Times New Roman" pitchFamily="18" charset="0"/>
                <a:cs typeface="Times New Roman" pitchFamily="18" charset="0"/>
              </a:rPr>
              <a:t>Ф</a:t>
            </a:r>
            <a:r>
              <a:rPr lang="en-US" sz="1400" i="1" dirty="0" err="1" smtClean="0">
                <a:latin typeface="Times New Roman" pitchFamily="18" charset="0"/>
                <a:cs typeface="Times New Roman" pitchFamily="18" charset="0"/>
              </a:rPr>
              <a:t>i</a:t>
            </a:r>
            <a:r>
              <a:rPr lang="ru-RU" sz="1600" i="1" dirty="0" smtClean="0">
                <a:latin typeface="Times New Roman" pitchFamily="18" charset="0"/>
                <a:cs typeface="Times New Roman" pitchFamily="18" charset="0"/>
              </a:rPr>
              <a:t>=Ф</a:t>
            </a:r>
            <a:r>
              <a:rPr lang="ru-RU" sz="1600" dirty="0" smtClean="0">
                <a:latin typeface="Times New Roman" pitchFamily="18" charset="0"/>
                <a:cs typeface="Times New Roman" pitchFamily="18" charset="0"/>
              </a:rPr>
              <a:t>(</a:t>
            </a:r>
            <a:r>
              <a:rPr lang="ru-RU" sz="1600" i="1" dirty="0" smtClean="0">
                <a:latin typeface="Times New Roman" pitchFamily="18" charset="0"/>
                <a:cs typeface="Times New Roman" pitchFamily="18" charset="0"/>
              </a:rPr>
              <a:t>Х</a:t>
            </a:r>
            <a:r>
              <a:rPr lang="en-US" sz="1400" i="1" dirty="0" err="1" smtClean="0">
                <a:latin typeface="Times New Roman" pitchFamily="18" charset="0"/>
                <a:cs typeface="Times New Roman" pitchFamily="18" charset="0"/>
              </a:rPr>
              <a:t>i</a:t>
            </a:r>
            <a:r>
              <a:rPr lang="ru-RU" sz="1600" i="1" dirty="0" smtClean="0">
                <a:latin typeface="Times New Roman" pitchFamily="18" charset="0"/>
                <a:cs typeface="Times New Roman" pitchFamily="18" charset="0"/>
              </a:rPr>
              <a:t>,</a:t>
            </a:r>
            <a:r>
              <a:rPr lang="en-US" sz="1600" i="1" dirty="0" err="1" smtClean="0">
                <a:latin typeface="Times New Roman" pitchFamily="18" charset="0"/>
                <a:cs typeface="Times New Roman" pitchFamily="18" charset="0"/>
              </a:rPr>
              <a:t>Y</a:t>
            </a:r>
            <a:r>
              <a:rPr lang="en-US" sz="1400" i="1" dirty="0" err="1" smtClean="0">
                <a:latin typeface="Times New Roman" pitchFamily="18" charset="0"/>
                <a:cs typeface="Times New Roman" pitchFamily="18" charset="0"/>
              </a:rPr>
              <a:t>i</a:t>
            </a:r>
            <a:r>
              <a:rPr lang="en-US" sz="1600" i="1" dirty="0" err="1" smtClean="0">
                <a:latin typeface="Times New Roman" pitchFamily="18" charset="0"/>
                <a:cs typeface="Times New Roman" pitchFamily="18" charset="0"/>
              </a:rPr>
              <a:t>,Z</a:t>
            </a:r>
            <a:r>
              <a:rPr lang="en-US" sz="1400" i="1" dirty="0" err="1" smtClean="0">
                <a:latin typeface="Times New Roman" pitchFamily="18" charset="0"/>
                <a:cs typeface="Times New Roman" pitchFamily="18" charset="0"/>
              </a:rPr>
              <a:t>i</a:t>
            </a:r>
            <a:r>
              <a:rPr lang="ru-RU" sz="1400" i="1" dirty="0" smtClean="0">
                <a:latin typeface="Times New Roman" pitchFamily="18" charset="0"/>
                <a:cs typeface="Times New Roman" pitchFamily="18" charset="0"/>
              </a:rPr>
              <a:t>,…</a:t>
            </a:r>
            <a:r>
              <a:rPr lang="ru-RU" sz="1600" dirty="0" smtClean="0">
                <a:latin typeface="Times New Roman" pitchFamily="18" charset="0"/>
                <a:cs typeface="Times New Roman" pitchFamily="18" charset="0"/>
              </a:rPr>
              <a:t>), которую и обрабатывают по общим правилам для прямых измерений. </a:t>
            </a:r>
            <a:endParaRPr lang="ru-RU" sz="1600" dirty="0"/>
          </a:p>
        </p:txBody>
      </p:sp>
      <p:sp>
        <p:nvSpPr>
          <p:cNvPr id="16" name="TextBox 15"/>
          <p:cNvSpPr txBox="1"/>
          <p:nvPr/>
        </p:nvSpPr>
        <p:spPr>
          <a:xfrm>
            <a:off x="8587394" y="4774168"/>
            <a:ext cx="537754" cy="369332"/>
          </a:xfrm>
          <a:prstGeom prst="rect">
            <a:avLst/>
          </a:prstGeom>
          <a:noFill/>
        </p:spPr>
        <p:txBody>
          <a:bodyPr wrap="square" rtlCol="0">
            <a:spAutoFit/>
          </a:bodyPr>
          <a:lstStyle/>
          <a:p>
            <a:r>
              <a:rPr lang="en-US" dirty="0" smtClean="0"/>
              <a:t>8</a:t>
            </a:r>
            <a:endParaRPr lang="ru-RU" dirty="0"/>
          </a:p>
        </p:txBody>
      </p:sp>
      <p:sp>
        <p:nvSpPr>
          <p:cNvPr id="17" name="Заголовок 5"/>
          <p:cNvSpPr>
            <a:spLocks noGrp="1"/>
          </p:cNvSpPr>
          <p:nvPr>
            <p:ph type="title"/>
          </p:nvPr>
        </p:nvSpPr>
        <p:spPr>
          <a:xfrm>
            <a:off x="560055" y="582374"/>
            <a:ext cx="5965438" cy="727617"/>
          </a:xfrm>
        </p:spPr>
        <p:txBody>
          <a:bodyPr>
            <a:normAutofit/>
          </a:bodyPr>
          <a:lstStyle/>
          <a:p>
            <a:r>
              <a:rPr lang="ru-RU" sz="1800" b="1" dirty="0" smtClean="0">
                <a:solidFill>
                  <a:srgbClr val="FF0000"/>
                </a:solidFill>
                <a:latin typeface="Times New Roman" pitchFamily="18" charset="0"/>
                <a:cs typeface="Times New Roman" pitchFamily="18" charset="0"/>
              </a:rPr>
              <a:t>3.1. Метод выборок</a:t>
            </a:r>
            <a:endParaRPr lang="ru-RU" sz="1800" b="1"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3805242321"/>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a:themeElements>
    <a:clrScheme name="Custom 1">
      <a:dk1>
        <a:srgbClr val="0230AC"/>
      </a:dk1>
      <a:lt1>
        <a:srgbClr val="FFFFFF"/>
      </a:lt1>
      <a:dk2>
        <a:srgbClr val="0230AC"/>
      </a:dk2>
      <a:lt2>
        <a:srgbClr val="FFFFFF"/>
      </a:lt2>
      <a:accent1>
        <a:srgbClr val="EC0044"/>
      </a:accent1>
      <a:accent2>
        <a:srgbClr val="0230AC"/>
      </a:accent2>
      <a:accent3>
        <a:srgbClr val="8F32AC"/>
      </a:accent3>
      <a:accent4>
        <a:srgbClr val="0057AC"/>
      </a:accent4>
      <a:accent5>
        <a:srgbClr val="EC5A00"/>
      </a:accent5>
      <a:accent6>
        <a:srgbClr val="ECEC00"/>
      </a:accent6>
      <a:hlink>
        <a:srgbClr val="4BBCFF"/>
      </a:hlink>
      <a:folHlink>
        <a:srgbClr val="C000C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over">
  <a:themeElements>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9719</TotalTime>
  <Words>3555</Words>
  <Application>Microsoft Office PowerPoint</Application>
  <PresentationFormat>Экран (16:9)</PresentationFormat>
  <Paragraphs>363</Paragraphs>
  <Slides>53</Slides>
  <Notes>1</Notes>
  <HiddenSlides>2</HiddenSlides>
  <MMClips>0</MMClips>
  <ScaleCrop>false</ScaleCrop>
  <HeadingPairs>
    <vt:vector size="8" baseType="variant">
      <vt:variant>
        <vt:lpstr>Использованные шрифты</vt:lpstr>
      </vt:variant>
      <vt:variant>
        <vt:i4>5</vt:i4>
      </vt:variant>
      <vt:variant>
        <vt:lpstr>Тема</vt:lpstr>
      </vt:variant>
      <vt:variant>
        <vt:i4>2</vt:i4>
      </vt:variant>
      <vt:variant>
        <vt:lpstr>Внедренные серверы OLE</vt:lpstr>
      </vt:variant>
      <vt:variant>
        <vt:i4>2</vt:i4>
      </vt:variant>
      <vt:variant>
        <vt:lpstr>Заголовки слайдов</vt:lpstr>
      </vt:variant>
      <vt:variant>
        <vt:i4>53</vt:i4>
      </vt:variant>
    </vt:vector>
  </HeadingPairs>
  <TitlesOfParts>
    <vt:vector size="62" baseType="lpstr">
      <vt:lpstr>Arial</vt:lpstr>
      <vt:lpstr>Calibri</vt:lpstr>
      <vt:lpstr>Cambria Math</vt:lpstr>
      <vt:lpstr>Times New Roman</vt:lpstr>
      <vt:lpstr>Wingdings</vt:lpstr>
      <vt:lpstr>Cover</vt:lpstr>
      <vt:lpstr>1_Cover</vt:lpstr>
      <vt:lpstr>Equation</vt:lpstr>
      <vt:lpstr>Документ</vt:lpstr>
      <vt:lpstr>Лекция 3 Виды измерений. Обработка результатов измерений</vt:lpstr>
      <vt:lpstr>Презентация PowerPoint</vt:lpstr>
      <vt:lpstr>Презентация PowerPoint</vt:lpstr>
      <vt:lpstr>2. Обработка результатов прямых измерений</vt:lpstr>
      <vt:lpstr>Презентация PowerPoint</vt:lpstr>
      <vt:lpstr>Давайте вспомним алгоритм обработки результатов прямых измерений </vt:lpstr>
      <vt:lpstr>Порядок обработки результатов прямых измерений </vt:lpstr>
      <vt:lpstr>3. Обработка результатов косвенных измерений</vt:lpstr>
      <vt:lpstr>3.1. Метод выборок</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Благодарю за внимание!</vt:lpstr>
      <vt:lpstr>Спасибо за внимание!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dc:creator>
  <cp:lastModifiedBy>Iveta</cp:lastModifiedBy>
  <cp:revision>413</cp:revision>
  <dcterms:created xsi:type="dcterms:W3CDTF">2014-06-27T12:30:22Z</dcterms:created>
  <dcterms:modified xsi:type="dcterms:W3CDTF">2024-03-19T14:05:04Z</dcterms:modified>
</cp:coreProperties>
</file>